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4" r:id="rId2"/>
    <p:sldId id="265" r:id="rId3"/>
    <p:sldId id="256" r:id="rId4"/>
    <p:sldId id="257" r:id="rId5"/>
    <p:sldId id="258" r:id="rId6"/>
    <p:sldId id="259" r:id="rId7"/>
    <p:sldId id="260" r:id="rId8"/>
    <p:sldId id="262" r:id="rId9"/>
    <p:sldId id="266" r:id="rId10"/>
    <p:sldId id="267" r:id="rId11"/>
    <p:sldId id="268" r:id="rId12"/>
    <p:sldId id="261" r:id="rId13"/>
    <p:sldId id="263" r:id="rId14"/>
  </p:sldIdLst>
  <p:sldSz cx="14630400" cy="8229600"/>
  <p:notesSz cx="8229600" cy="14630400"/>
  <p:embeddedFontLst>
    <p:embeddedFont>
      <p:font typeface="Barlow" panose="020B0604020202020204" charset="0"/>
      <p:regular r:id="rId16"/>
      <p:bold r:id="rId17"/>
      <p:italic r:id="rId18"/>
      <p:boldItalic r:id="rId19"/>
    </p:embeddedFont>
    <p:embeddedFont>
      <p:font typeface="Spline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F4842-F92B-DA54-2F17-041B49E37512}" v="999" dt="2024-09-18T06:56:20.960"/>
    <p1510:client id="{0A3FA3C7-FE25-4843-AAF0-4E1E0C401271}" v="72" dt="2024-09-18T06:02:04.813"/>
    <p1510:client id="{17E46BDF-CC49-4B44-B375-13E302F495BD}" v="84" dt="2024-09-18T06:51:55.534"/>
    <p1510:client id="{22186492-B8B3-4F11-A273-4F2F7C0F643C}" v="3" dt="2024-09-18T08:40:00.066"/>
    <p1510:client id="{258F542B-5DDA-4912-A434-9BD1303DC154}" v="24" dt="2024-09-18T09:41:54.333"/>
    <p1510:client id="{31E883E2-8FE9-4B1D-8A64-1B35C52E9B29}" v="12" dt="2024-09-18T06:35:27.330"/>
    <p1510:client id="{40A3ECEB-6104-4A19-AC75-0C2EB7BDE85D}" v="356" dt="2024-09-18T07:58:25.517"/>
    <p1510:client id="{4EDDF0C9-C47B-48E8-809C-3D83D1C1B35E}" v="8" dt="2024-09-18T09:24:27.752"/>
    <p1510:client id="{7C506209-359A-4EB8-9DEC-50FD2E79704D}" v="2" dt="2024-09-18T09:06:29.343"/>
    <p1510:client id="{803CCC4B-8624-455A-A095-F4200B80BB76}" v="17" dt="2024-09-18T09:00:29.364"/>
    <p1510:client id="{95B7AE41-57C1-416A-BB67-FCEDB84483EC}" v="13" dt="2024-09-18T09:21:29.738"/>
    <p1510:client id="{9ECFBB3B-0E5C-41B4-99B1-63D4C9A02905}" v="12" dt="2024-09-18T09:48:17.842"/>
    <p1510:client id="{A766190B-0C21-0EBF-DC9C-7C6BD12EBCF1}" v="3" dt="2024-09-18T08:53:47.651"/>
    <p1510:client id="{A9C5F220-C38D-45E8-883E-DD6B5B82B637}" v="2" dt="2024-09-18T07:39:08.081"/>
    <p1510:client id="{D6837215-F618-4230-971E-53F7AF35C212}" v="22" dt="2024-09-18T09:12:19.241"/>
    <p1510:client id="{EA4ED21E-222A-4A3D-A7E2-7F4CB3D621D5}" v="276" dt="2024-09-18T08:38:13.731"/>
    <p1510:client id="{F28FB653-CF74-4A44-AEF5-D62F09CF9375}" v="49" dt="2024-09-18T09:46:43.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E566DD1-63B0-467E-92B9-4BA742E4140E}" type="datetimeFigureOut">
              <a:t>9/18/2024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C979124-8372-40F3-ADC2-1F5ADDC1467C}" type="slidenum">
              <a:t>‹#›</a:t>
            </a:fld>
            <a:endParaRPr lang="en-US"/>
          </a:p>
        </p:txBody>
      </p:sp>
    </p:spTree>
    <p:extLst>
      <p:ext uri="{BB962C8B-B14F-4D97-AF65-F5344CB8AC3E}">
        <p14:creationId xmlns:p14="http://schemas.microsoft.com/office/powerpoint/2010/main" val="1068077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SIPCMContentMarking" descr="{&quot;HashCode&quot;:1316537984,&quot;Placement&quot;:&quot;Footer&quot;,&quot;Top&quot;:627.343,&quot;Left&quot;:550.760132,&quot;SlideWidth&quot;:1152,&quot;SlideHeight&quot;:648}">
            <a:extLst>
              <a:ext uri="{FF2B5EF4-FFF2-40B4-BE49-F238E27FC236}">
                <a16:creationId xmlns:a16="http://schemas.microsoft.com/office/drawing/2014/main" id="{15F2C968-903B-0818-033F-EAB5F12426CE}"/>
              </a:ext>
            </a:extLst>
          </p:cNvPr>
          <p:cNvSpPr txBox="1"/>
          <p:nvPr userDrawn="1"/>
        </p:nvSpPr>
        <p:spPr>
          <a:xfrm>
            <a:off x="6994654" y="79672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hari010904068/hackathon_hsbc_risk_profiler"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logo&#10;&#10;Description automatically generated">
            <a:extLst>
              <a:ext uri="{FF2B5EF4-FFF2-40B4-BE49-F238E27FC236}">
                <a16:creationId xmlns:a16="http://schemas.microsoft.com/office/drawing/2014/main" id="{AEAFC668-1E91-7ECE-2F06-9E139C6A9B3D}"/>
              </a:ext>
            </a:extLst>
          </p:cNvPr>
          <p:cNvPicPr>
            <a:picLocks noChangeAspect="1"/>
          </p:cNvPicPr>
          <p:nvPr/>
        </p:nvPicPr>
        <p:blipFill>
          <a:blip r:embed="rId2"/>
          <a:stretch>
            <a:fillRect/>
          </a:stretch>
        </p:blipFill>
        <p:spPr>
          <a:xfrm>
            <a:off x="10248466" y="-191366"/>
            <a:ext cx="4649067" cy="1740479"/>
          </a:xfrm>
          <a:prstGeom prst="rect">
            <a:avLst/>
          </a:prstGeom>
        </p:spPr>
      </p:pic>
      <p:sp>
        <p:nvSpPr>
          <p:cNvPr id="3" name="TextBox 2">
            <a:extLst>
              <a:ext uri="{FF2B5EF4-FFF2-40B4-BE49-F238E27FC236}">
                <a16:creationId xmlns:a16="http://schemas.microsoft.com/office/drawing/2014/main" id="{8C3048D7-6AB8-6A14-3398-2DA5B5C7B8CB}"/>
              </a:ext>
            </a:extLst>
          </p:cNvPr>
          <p:cNvSpPr txBox="1"/>
          <p:nvPr/>
        </p:nvSpPr>
        <p:spPr>
          <a:xfrm>
            <a:off x="1891084" y="2722841"/>
            <a:ext cx="931627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bg1"/>
                </a:solidFill>
                <a:ea typeface="Calibri"/>
                <a:cs typeface="Calibri"/>
              </a:rPr>
              <a:t>Google Cloud Hackathon</a:t>
            </a:r>
            <a:endParaRPr lang="en-US" sz="6600">
              <a:solidFill>
                <a:schemeClr val="bg1"/>
              </a:solidFill>
            </a:endParaRPr>
          </a:p>
        </p:txBody>
      </p:sp>
      <p:sp>
        <p:nvSpPr>
          <p:cNvPr id="4" name="TextBox 3">
            <a:extLst>
              <a:ext uri="{FF2B5EF4-FFF2-40B4-BE49-F238E27FC236}">
                <a16:creationId xmlns:a16="http://schemas.microsoft.com/office/drawing/2014/main" id="{9DD5136F-11BE-CE79-1F00-5AE2AD3985D8}"/>
              </a:ext>
            </a:extLst>
          </p:cNvPr>
          <p:cNvSpPr txBox="1"/>
          <p:nvPr/>
        </p:nvSpPr>
        <p:spPr>
          <a:xfrm>
            <a:off x="1925782" y="5645726"/>
            <a:ext cx="41148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E0E4E6"/>
                </a:solidFill>
                <a:latin typeface="Calibri"/>
                <a:ea typeface="Calibri"/>
                <a:cs typeface="Calibri"/>
              </a:rPr>
              <a:t>by Team Data Dynamo</a:t>
            </a:r>
          </a:p>
          <a:p>
            <a:endParaRPr lang="en-US" sz="2400" b="1" dirty="0">
              <a:solidFill>
                <a:srgbClr val="E0E4E6"/>
              </a:solidFill>
              <a:latin typeface="Calibri"/>
              <a:ea typeface="Calibri"/>
              <a:cs typeface="Calibri"/>
            </a:endParaRPr>
          </a:p>
          <a:p>
            <a:r>
              <a:rPr lang="en-US" sz="2400" b="1" dirty="0">
                <a:solidFill>
                  <a:srgbClr val="E0E4E6"/>
                </a:solidFill>
                <a:latin typeface="Calibri"/>
                <a:ea typeface="Calibri"/>
                <a:cs typeface="Calibri"/>
              </a:rPr>
              <a:t>Sneha Singh</a:t>
            </a:r>
          </a:p>
          <a:p>
            <a:r>
              <a:rPr lang="en-US" sz="2400" b="1" dirty="0">
                <a:solidFill>
                  <a:srgbClr val="E0E4E6"/>
                </a:solidFill>
                <a:latin typeface="Calibri"/>
                <a:ea typeface="Calibri"/>
                <a:cs typeface="Calibri"/>
              </a:rPr>
              <a:t>Hariharan </a:t>
            </a:r>
            <a:r>
              <a:rPr lang="en-US" sz="2400" b="1" dirty="0" err="1">
                <a:solidFill>
                  <a:srgbClr val="E0E4E6"/>
                </a:solidFill>
                <a:latin typeface="Calibri"/>
                <a:ea typeface="Calibri"/>
                <a:cs typeface="Calibri"/>
              </a:rPr>
              <a:t>Macheri</a:t>
            </a:r>
            <a:r>
              <a:rPr lang="en-US" sz="2400" b="1" dirty="0">
                <a:solidFill>
                  <a:srgbClr val="E0E4E6"/>
                </a:solidFill>
                <a:latin typeface="Calibri"/>
                <a:ea typeface="Calibri"/>
                <a:cs typeface="Calibri"/>
              </a:rPr>
              <a:t> Kumar</a:t>
            </a:r>
          </a:p>
          <a:p>
            <a:r>
              <a:rPr lang="en-US" sz="2400" b="1" dirty="0">
                <a:solidFill>
                  <a:srgbClr val="E0E4E6"/>
                </a:solidFill>
                <a:latin typeface="Calibri"/>
                <a:ea typeface="Calibri"/>
                <a:cs typeface="Calibri"/>
              </a:rPr>
              <a:t>Anurag </a:t>
            </a:r>
            <a:r>
              <a:rPr lang="en-US" sz="2400" b="1" dirty="0" err="1">
                <a:solidFill>
                  <a:srgbClr val="E0E4E6"/>
                </a:solidFill>
                <a:latin typeface="Calibri"/>
                <a:ea typeface="Calibri"/>
                <a:cs typeface="Calibri"/>
              </a:rPr>
              <a:t>Billaiya</a:t>
            </a:r>
            <a:endParaRPr lang="en-US" sz="2400" b="1" dirty="0">
              <a:solidFill>
                <a:srgbClr val="E0E4E6"/>
              </a:solidFill>
              <a:latin typeface="Calibri"/>
              <a:ea typeface="Calibri"/>
              <a:cs typeface="Calibri"/>
            </a:endParaRPr>
          </a:p>
          <a:p>
            <a:r>
              <a:rPr lang="en-US" sz="2400" b="1" dirty="0">
                <a:solidFill>
                  <a:srgbClr val="E0E4E6"/>
                </a:solidFill>
                <a:latin typeface="Calibri"/>
                <a:ea typeface="Calibri"/>
                <a:cs typeface="Calibri"/>
              </a:rPr>
              <a:t>Amit S Kulkarni</a:t>
            </a:r>
            <a:r>
              <a:rPr lang="en-US" sz="2400" dirty="0">
                <a:latin typeface="Calibri"/>
                <a:ea typeface="Calibri"/>
                <a:cs typeface="Calibri"/>
              </a:rPr>
              <a:t>​</a:t>
            </a:r>
            <a:endParaRPr lang="en-US" dirty="0">
              <a:latin typeface="Calibri"/>
              <a:ea typeface="Calibri"/>
              <a:cs typeface="Calibri"/>
            </a:endParaRPr>
          </a:p>
        </p:txBody>
      </p:sp>
      <p:sp>
        <p:nvSpPr>
          <p:cNvPr id="5" name="TextBox 4">
            <a:extLst>
              <a:ext uri="{FF2B5EF4-FFF2-40B4-BE49-F238E27FC236}">
                <a16:creationId xmlns:a16="http://schemas.microsoft.com/office/drawing/2014/main" id="{C7B81CFF-BFCB-012B-8668-55F361DA8E10}"/>
              </a:ext>
            </a:extLst>
          </p:cNvPr>
          <p:cNvSpPr txBox="1"/>
          <p:nvPr/>
        </p:nvSpPr>
        <p:spPr>
          <a:xfrm>
            <a:off x="1925781" y="4107873"/>
            <a:ext cx="11152909"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b="1">
                <a:solidFill>
                  <a:srgbClr val="F0FCFF"/>
                </a:solidFill>
                <a:latin typeface="Calibri"/>
                <a:ea typeface="Calibri"/>
                <a:cs typeface="Calibri"/>
              </a:rPr>
              <a:t>Revolutionizing Risk Assessment with </a:t>
            </a:r>
            <a:r>
              <a:rPr lang="en-US" sz="4500" b="1" err="1">
                <a:solidFill>
                  <a:srgbClr val="F0FCFF"/>
                </a:solidFill>
                <a:latin typeface="Calibri"/>
                <a:ea typeface="Calibri"/>
                <a:cs typeface="Calibri"/>
              </a:rPr>
              <a:t>GenAI</a:t>
            </a:r>
            <a:endParaRPr lang="en-US" sz="4500" err="1">
              <a:latin typeface="Calibri"/>
              <a:ea typeface="Calibri"/>
              <a:cs typeface="Calibri"/>
            </a:endParaRPr>
          </a:p>
        </p:txBody>
      </p:sp>
    </p:spTree>
    <p:extLst>
      <p:ext uri="{BB962C8B-B14F-4D97-AF65-F5344CB8AC3E}">
        <p14:creationId xmlns:p14="http://schemas.microsoft.com/office/powerpoint/2010/main" val="143107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94D83926-7048-6C77-B9AD-2C64A655FC98}"/>
              </a:ext>
            </a:extLst>
          </p:cNvPr>
          <p:cNvSpPr/>
          <p:nvPr/>
        </p:nvSpPr>
        <p:spPr>
          <a:xfrm>
            <a:off x="670322" y="493310"/>
            <a:ext cx="6764179" cy="604599"/>
          </a:xfrm>
          <a:prstGeom prst="rect">
            <a:avLst/>
          </a:prstGeom>
          <a:noFill/>
          <a:ln/>
        </p:spPr>
        <p:txBody>
          <a:bodyPr wrap="none" lIns="0" tIns="0" rIns="0" bIns="0" rtlCol="0" anchor="t"/>
          <a:lstStyle/>
          <a:p>
            <a:pPr marL="0" indent="0">
              <a:lnSpc>
                <a:spcPts val="4750"/>
              </a:lnSpc>
              <a:buNone/>
            </a:pPr>
            <a:r>
              <a:rPr lang="en-US" sz="3800" b="1">
                <a:solidFill>
                  <a:srgbClr val="F0FCFF"/>
                </a:solidFill>
                <a:latin typeface="Spline Sans"/>
              </a:rPr>
              <a:t>POC</a:t>
            </a:r>
            <a:endParaRPr lang="en-US"/>
          </a:p>
        </p:txBody>
      </p:sp>
      <p:sp>
        <p:nvSpPr>
          <p:cNvPr id="4" name="Text 0">
            <a:extLst>
              <a:ext uri="{FF2B5EF4-FFF2-40B4-BE49-F238E27FC236}">
                <a16:creationId xmlns:a16="http://schemas.microsoft.com/office/drawing/2014/main" id="{BED3D528-5228-8156-85AC-D1FFA848102E}"/>
              </a:ext>
            </a:extLst>
          </p:cNvPr>
          <p:cNvSpPr/>
          <p:nvPr/>
        </p:nvSpPr>
        <p:spPr>
          <a:xfrm>
            <a:off x="673006" y="1594769"/>
            <a:ext cx="9768634" cy="944233"/>
          </a:xfrm>
          <a:prstGeom prst="rect">
            <a:avLst/>
          </a:prstGeom>
          <a:noFill/>
          <a:ln/>
        </p:spPr>
        <p:txBody>
          <a:bodyPr wrap="none" lIns="0" tIns="0" rIns="0" bIns="0" rtlCol="0" anchor="t"/>
          <a:lstStyle/>
          <a:p>
            <a:pPr>
              <a:lnSpc>
                <a:spcPts val="4750"/>
              </a:lnSpc>
            </a:pPr>
            <a:r>
              <a:rPr lang="en-US" sz="2000" b="1" dirty="0">
                <a:solidFill>
                  <a:srgbClr val="F0FCFF"/>
                </a:solidFill>
                <a:latin typeface="Calibri"/>
                <a:ea typeface="Calibri"/>
                <a:cs typeface="Calibri"/>
              </a:rPr>
              <a:t>Code Repository - </a:t>
            </a:r>
            <a:r>
              <a:rPr lang="en-US" sz="2000" dirty="0">
                <a:solidFill>
                  <a:srgbClr val="F0FCFF"/>
                </a:solidFill>
                <a:latin typeface="Calibri"/>
                <a:ea typeface="Calibri"/>
                <a:cs typeface="Calibri"/>
                <a:hlinkClick r:id="rId2"/>
              </a:rPr>
              <a:t>https://github.com/hari010904068/hackathon_hsbc_risk_profiler</a:t>
            </a:r>
          </a:p>
          <a:p>
            <a:r>
              <a:rPr lang="en-US" sz="2000" dirty="0">
                <a:solidFill>
                  <a:srgbClr val="F0FCFF"/>
                </a:solidFill>
                <a:ea typeface="+mn-lt"/>
                <a:cs typeface="+mn-lt"/>
              </a:rPr>
              <a:t> </a:t>
            </a:r>
            <a:r>
              <a:rPr lang="en-US" sz="2000" dirty="0" err="1">
                <a:solidFill>
                  <a:srgbClr val="F0FCFF"/>
                </a:solidFill>
                <a:ea typeface="+mn-lt"/>
                <a:cs typeface="+mn-lt"/>
              </a:rPr>
              <a:t>chat_model</a:t>
            </a:r>
            <a:r>
              <a:rPr lang="en-US" sz="2000" dirty="0">
                <a:solidFill>
                  <a:srgbClr val="F0FCFF"/>
                </a:solidFill>
                <a:ea typeface="+mn-lt"/>
                <a:cs typeface="+mn-lt"/>
              </a:rPr>
              <a:t> = </a:t>
            </a:r>
            <a:r>
              <a:rPr lang="en-US" sz="2000" dirty="0" err="1">
                <a:solidFill>
                  <a:srgbClr val="F0FCFF"/>
                </a:solidFill>
                <a:ea typeface="+mn-lt"/>
                <a:cs typeface="+mn-lt"/>
              </a:rPr>
              <a:t>ChatModel.from_pretrained</a:t>
            </a:r>
            <a:r>
              <a:rPr lang="en-US" sz="2000" dirty="0">
                <a:solidFill>
                  <a:srgbClr val="F0FCFF"/>
                </a:solidFill>
                <a:ea typeface="+mn-lt"/>
                <a:cs typeface="+mn-lt"/>
              </a:rPr>
              <a:t>(</a:t>
            </a:r>
            <a:r>
              <a:rPr lang="en-US" sz="2000" dirty="0">
                <a:solidFill>
                  <a:srgbClr val="B6424C"/>
                </a:solidFill>
                <a:ea typeface="+mn-lt"/>
                <a:cs typeface="+mn-lt"/>
              </a:rPr>
              <a:t>"chat-bison"</a:t>
            </a:r>
            <a:r>
              <a:rPr lang="en-US" sz="2000" dirty="0">
                <a:solidFill>
                  <a:srgbClr val="F0FCFF"/>
                </a:solidFill>
                <a:ea typeface="+mn-lt"/>
                <a:cs typeface="+mn-lt"/>
              </a:rPr>
              <a:t>) </a:t>
            </a:r>
            <a:endParaRPr lang="en-US" dirty="0"/>
          </a:p>
          <a:p>
            <a:r>
              <a:rPr lang="en-US" sz="2000" dirty="0">
                <a:solidFill>
                  <a:srgbClr val="F0FCFF"/>
                </a:solidFill>
                <a:ea typeface="+mn-lt"/>
                <a:cs typeface="+mn-lt"/>
              </a:rPr>
              <a:t> model = </a:t>
            </a:r>
            <a:r>
              <a:rPr lang="en-US" sz="2000" dirty="0" err="1">
                <a:solidFill>
                  <a:srgbClr val="F0FCFF"/>
                </a:solidFill>
                <a:ea typeface="+mn-lt"/>
                <a:cs typeface="+mn-lt"/>
              </a:rPr>
              <a:t>ImageGenerationModel.from_pretrained</a:t>
            </a:r>
            <a:r>
              <a:rPr lang="en-US" sz="2000" dirty="0">
                <a:solidFill>
                  <a:srgbClr val="F0FCFF"/>
                </a:solidFill>
                <a:ea typeface="+mn-lt"/>
                <a:cs typeface="+mn-lt"/>
              </a:rPr>
              <a:t>(</a:t>
            </a:r>
            <a:r>
              <a:rPr lang="en-US" sz="2000" dirty="0">
                <a:solidFill>
                  <a:srgbClr val="B6424C"/>
                </a:solidFill>
                <a:ea typeface="+mn-lt"/>
                <a:cs typeface="+mn-lt"/>
              </a:rPr>
              <a:t>"imagen-3.0-generate-001"</a:t>
            </a:r>
            <a:r>
              <a:rPr lang="en-US" sz="2000" dirty="0">
                <a:solidFill>
                  <a:srgbClr val="F0FCFF"/>
                </a:solidFill>
                <a:ea typeface="+mn-lt"/>
                <a:cs typeface="+mn-lt"/>
              </a:rPr>
              <a:t>)</a:t>
            </a:r>
            <a:endParaRPr lang="en-US" dirty="0"/>
          </a:p>
          <a:p>
            <a:pPr>
              <a:lnSpc>
                <a:spcPts val="4750"/>
              </a:lnSpc>
            </a:pPr>
            <a:endParaRPr lang="en-US" sz="2000" dirty="0">
              <a:solidFill>
                <a:srgbClr val="F0FCFF"/>
              </a:solidFill>
              <a:latin typeface="Calibri"/>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C21F68E9-96A9-C6B5-B54C-A6A4104AF19A}"/>
              </a:ext>
            </a:extLst>
          </p:cNvPr>
          <p:cNvPicPr>
            <a:picLocks noChangeAspect="1"/>
          </p:cNvPicPr>
          <p:nvPr/>
        </p:nvPicPr>
        <p:blipFill>
          <a:blip r:embed="rId3"/>
          <a:stretch>
            <a:fillRect/>
          </a:stretch>
        </p:blipFill>
        <p:spPr>
          <a:xfrm>
            <a:off x="7624097" y="3502522"/>
            <a:ext cx="5623794" cy="42689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99B1B86-829C-4F49-B276-78D69DF895C5}"/>
              </a:ext>
            </a:extLst>
          </p:cNvPr>
          <p:cNvPicPr>
            <a:picLocks noChangeAspect="1"/>
          </p:cNvPicPr>
          <p:nvPr/>
        </p:nvPicPr>
        <p:blipFill>
          <a:blip r:embed="rId4"/>
          <a:stretch>
            <a:fillRect/>
          </a:stretch>
        </p:blipFill>
        <p:spPr>
          <a:xfrm>
            <a:off x="719734" y="3503725"/>
            <a:ext cx="5861257" cy="4396957"/>
          </a:xfrm>
          <a:prstGeom prst="rect">
            <a:avLst/>
          </a:prstGeom>
        </p:spPr>
      </p:pic>
    </p:spTree>
    <p:extLst>
      <p:ext uri="{BB962C8B-B14F-4D97-AF65-F5344CB8AC3E}">
        <p14:creationId xmlns:p14="http://schemas.microsoft.com/office/powerpoint/2010/main" val="142059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31E8AB64-C9F7-4BBA-0266-7B7AC73DC4B0}"/>
              </a:ext>
            </a:extLst>
          </p:cNvPr>
          <p:cNvSpPr/>
          <p:nvPr/>
        </p:nvSpPr>
        <p:spPr>
          <a:xfrm>
            <a:off x="1234440" y="2360719"/>
            <a:ext cx="3540760" cy="3056708"/>
          </a:xfrm>
          <a:prstGeom prst="rect">
            <a:avLst/>
          </a:prstGeom>
          <a:noFill/>
        </p:spPr>
        <p:txBody>
          <a:bodyPr vert="horz" lIns="91440" tIns="45720" rIns="91440" bIns="45720" rtlCol="0" anchor="ctr">
            <a:normAutofit/>
          </a:bodyPr>
          <a:lstStyle/>
          <a:p>
            <a:pPr marL="0" indent="0" algn="ctr">
              <a:lnSpc>
                <a:spcPct val="90000"/>
              </a:lnSpc>
              <a:spcBef>
                <a:spcPct val="0"/>
              </a:spcBef>
              <a:spcAft>
                <a:spcPts val="600"/>
              </a:spcAft>
            </a:pPr>
            <a:r>
              <a:rPr lang="en-US" sz="4300" b="1" kern="1200" dirty="0">
                <a:solidFill>
                  <a:srgbClr val="FFFFFF"/>
                </a:solidFill>
                <a:latin typeface="+mj-lt"/>
                <a:ea typeface="+mj-ea"/>
                <a:cs typeface="+mj-cs"/>
              </a:rPr>
              <a:t>Output :    </a:t>
            </a:r>
          </a:p>
          <a:p>
            <a:pPr marL="0" indent="0" algn="ctr">
              <a:lnSpc>
                <a:spcPct val="90000"/>
              </a:lnSpc>
              <a:spcBef>
                <a:spcPct val="0"/>
              </a:spcBef>
              <a:spcAft>
                <a:spcPts val="600"/>
              </a:spcAft>
            </a:pPr>
            <a:r>
              <a:rPr lang="en-US" sz="2400" b="1" kern="1200" dirty="0">
                <a:solidFill>
                  <a:srgbClr val="FFFFFF"/>
                </a:solidFill>
                <a:latin typeface="+mj-lt"/>
                <a:ea typeface="+mj-ea"/>
                <a:cs typeface="+mj-cs"/>
              </a:rPr>
              <a:t>    Risk_Profile</a:t>
            </a:r>
            <a:r>
              <a:rPr lang="en-US" sz="2400" b="1" dirty="0">
                <a:solidFill>
                  <a:srgbClr val="FFFFFF"/>
                </a:solidFill>
                <a:latin typeface="+mj-lt"/>
                <a:ea typeface="+mj-ea"/>
                <a:cs typeface="+mj-cs"/>
              </a:rPr>
              <a:t>_Report.pdf</a:t>
            </a:r>
            <a:endParaRPr lang="en-US" sz="2400" b="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971D17D-C36D-1BBF-FB6A-1A804BE3AD2F}"/>
              </a:ext>
            </a:extLst>
          </p:cNvPr>
          <p:cNvPicPr>
            <a:picLocks noChangeAspect="1"/>
          </p:cNvPicPr>
          <p:nvPr/>
        </p:nvPicPr>
        <p:blipFill>
          <a:blip r:embed="rId2"/>
          <a:stretch>
            <a:fillRect/>
          </a:stretch>
        </p:blipFill>
        <p:spPr>
          <a:xfrm>
            <a:off x="5732779" y="2414837"/>
            <a:ext cx="8136840" cy="3397130"/>
          </a:xfrm>
          <a:prstGeom prst="rect">
            <a:avLst/>
          </a:prstGeom>
        </p:spPr>
      </p:pic>
      <p:pic>
        <p:nvPicPr>
          <p:cNvPr id="5" name="Picture 4">
            <a:extLst>
              <a:ext uri="{FF2B5EF4-FFF2-40B4-BE49-F238E27FC236}">
                <a16:creationId xmlns:a16="http://schemas.microsoft.com/office/drawing/2014/main" id="{762398B0-A3E2-3633-CF15-D67A576E52D3}"/>
              </a:ext>
            </a:extLst>
          </p:cNvPr>
          <p:cNvPicPr>
            <a:picLocks noChangeAspect="1"/>
          </p:cNvPicPr>
          <p:nvPr/>
        </p:nvPicPr>
        <p:blipFill>
          <a:blip r:embed="rId3"/>
          <a:stretch>
            <a:fillRect/>
          </a:stretch>
        </p:blipFill>
        <p:spPr>
          <a:xfrm>
            <a:off x="1234440" y="3956806"/>
            <a:ext cx="440894" cy="502305"/>
          </a:xfrm>
          <a:prstGeom prst="rect">
            <a:avLst/>
          </a:prstGeom>
        </p:spPr>
      </p:pic>
    </p:spTree>
    <p:extLst>
      <p:ext uri="{BB962C8B-B14F-4D97-AF65-F5344CB8AC3E}">
        <p14:creationId xmlns:p14="http://schemas.microsoft.com/office/powerpoint/2010/main" val="117109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4008" y="561380"/>
            <a:ext cx="5899428" cy="503158"/>
          </a:xfrm>
          <a:prstGeom prst="rect">
            <a:avLst/>
          </a:prstGeom>
          <a:noFill/>
          <a:ln/>
        </p:spPr>
        <p:txBody>
          <a:bodyPr wrap="none" lIns="0" tIns="0" rIns="0" bIns="0" rtlCol="0" anchor="t"/>
          <a:lstStyle/>
          <a:p>
            <a:pPr marL="0" indent="0">
              <a:lnSpc>
                <a:spcPts val="3950"/>
              </a:lnSpc>
              <a:buNone/>
            </a:pPr>
            <a:r>
              <a:rPr lang="en-US" sz="3150" b="1">
                <a:solidFill>
                  <a:srgbClr val="F0FCFF"/>
                </a:solidFill>
                <a:latin typeface="Spline Sans" pitchFamily="34" charset="0"/>
                <a:ea typeface="Spline Sans" pitchFamily="34" charset="-122"/>
                <a:cs typeface="Spline Sans" pitchFamily="34" charset="-120"/>
              </a:rPr>
              <a:t>Challenges and Considerations</a:t>
            </a:r>
            <a:endParaRPr lang="en-US" sz="3150"/>
          </a:p>
        </p:txBody>
      </p:sp>
      <p:sp>
        <p:nvSpPr>
          <p:cNvPr id="4" name="Shape 1"/>
          <p:cNvSpPr/>
          <p:nvPr/>
        </p:nvSpPr>
        <p:spPr>
          <a:xfrm>
            <a:off x="894278" y="1336238"/>
            <a:ext cx="22860" cy="6331863"/>
          </a:xfrm>
          <a:prstGeom prst="roundRect">
            <a:avLst>
              <a:gd name="adj" fmla="val 1188720"/>
            </a:avLst>
          </a:prstGeom>
          <a:solidFill>
            <a:srgbClr val="FFFFFF">
              <a:alpha val="24000"/>
            </a:srgbClr>
          </a:solidFill>
          <a:ln/>
        </p:spPr>
        <p:txBody>
          <a:bodyPr/>
          <a:lstStyle/>
          <a:p>
            <a:endParaRPr lang="en-US"/>
          </a:p>
        </p:txBody>
      </p:sp>
      <p:sp>
        <p:nvSpPr>
          <p:cNvPr id="5" name="Shape 2"/>
          <p:cNvSpPr/>
          <p:nvPr/>
        </p:nvSpPr>
        <p:spPr>
          <a:xfrm>
            <a:off x="1086624" y="1732240"/>
            <a:ext cx="634008" cy="22860"/>
          </a:xfrm>
          <a:prstGeom prst="roundRect">
            <a:avLst>
              <a:gd name="adj" fmla="val 1188720"/>
            </a:avLst>
          </a:prstGeom>
          <a:solidFill>
            <a:srgbClr val="16FFBB"/>
          </a:solidFill>
          <a:ln/>
        </p:spPr>
        <p:txBody>
          <a:bodyPr/>
          <a:lstStyle/>
          <a:p>
            <a:endParaRPr lang="en-US"/>
          </a:p>
        </p:txBody>
      </p:sp>
      <p:sp>
        <p:nvSpPr>
          <p:cNvPr id="6" name="Shape 3"/>
          <p:cNvSpPr/>
          <p:nvPr/>
        </p:nvSpPr>
        <p:spPr>
          <a:xfrm>
            <a:off x="701933" y="1539954"/>
            <a:ext cx="407551" cy="407551"/>
          </a:xfrm>
          <a:prstGeom prst="roundRect">
            <a:avLst>
              <a:gd name="adj" fmla="val 66677"/>
            </a:avLst>
          </a:prstGeom>
          <a:solidFill>
            <a:srgbClr val="0A081B"/>
          </a:solidFill>
          <a:ln w="15240">
            <a:solidFill>
              <a:srgbClr val="16FFBB"/>
            </a:solidFill>
            <a:prstDash val="solid"/>
          </a:ln>
        </p:spPr>
        <p:txBody>
          <a:bodyPr/>
          <a:lstStyle/>
          <a:p>
            <a:endParaRPr lang="en-US"/>
          </a:p>
        </p:txBody>
      </p:sp>
      <p:sp>
        <p:nvSpPr>
          <p:cNvPr id="7" name="Text 4"/>
          <p:cNvSpPr/>
          <p:nvPr/>
        </p:nvSpPr>
        <p:spPr>
          <a:xfrm>
            <a:off x="853380" y="1622941"/>
            <a:ext cx="104537" cy="241578"/>
          </a:xfrm>
          <a:prstGeom prst="rect">
            <a:avLst/>
          </a:prstGeom>
          <a:noFill/>
          <a:ln/>
        </p:spPr>
        <p:txBody>
          <a:bodyPr wrap="none" lIns="0" tIns="0" rIns="0" bIns="0" rtlCol="0" anchor="t"/>
          <a:lstStyle/>
          <a:p>
            <a:pPr marL="0" indent="0" algn="ctr">
              <a:lnSpc>
                <a:spcPts val="1900"/>
              </a:lnSpc>
              <a:buNone/>
            </a:pPr>
            <a:r>
              <a:rPr lang="en-US" sz="1900" b="1">
                <a:solidFill>
                  <a:srgbClr val="E0E4E6"/>
                </a:solidFill>
                <a:latin typeface="Spline Sans" pitchFamily="34" charset="0"/>
                <a:ea typeface="Spline Sans" pitchFamily="34" charset="-122"/>
                <a:cs typeface="Spline Sans" pitchFamily="34" charset="-120"/>
              </a:rPr>
              <a:t>1</a:t>
            </a:r>
            <a:endParaRPr lang="en-US" sz="1900"/>
          </a:p>
        </p:txBody>
      </p:sp>
      <p:sp>
        <p:nvSpPr>
          <p:cNvPr id="8" name="Text 5"/>
          <p:cNvSpPr/>
          <p:nvPr/>
        </p:nvSpPr>
        <p:spPr>
          <a:xfrm>
            <a:off x="1902023" y="1517333"/>
            <a:ext cx="2413873" cy="251579"/>
          </a:xfrm>
          <a:prstGeom prst="rect">
            <a:avLst/>
          </a:prstGeom>
          <a:noFill/>
          <a:ln/>
        </p:spPr>
        <p:txBody>
          <a:bodyPr wrap="none" lIns="0" tIns="0" rIns="0" bIns="0" rtlCol="0" anchor="t"/>
          <a:lstStyle/>
          <a:p>
            <a:pPr marL="0" indent="0" algn="l">
              <a:lnSpc>
                <a:spcPts val="1950"/>
              </a:lnSpc>
              <a:buNone/>
            </a:pPr>
            <a:r>
              <a:rPr lang="en-US" sz="1550" b="1">
                <a:solidFill>
                  <a:srgbClr val="E0E4E6"/>
                </a:solidFill>
                <a:latin typeface="Spline Sans" pitchFamily="34" charset="0"/>
                <a:ea typeface="Spline Sans" pitchFamily="34" charset="-122"/>
                <a:cs typeface="Spline Sans" pitchFamily="34" charset="-120"/>
              </a:rPr>
              <a:t>Data Privacy and Security</a:t>
            </a:r>
            <a:endParaRPr lang="en-US" sz="1550"/>
          </a:p>
        </p:txBody>
      </p:sp>
      <p:sp>
        <p:nvSpPr>
          <p:cNvPr id="9" name="Text 6"/>
          <p:cNvSpPr/>
          <p:nvPr/>
        </p:nvSpPr>
        <p:spPr>
          <a:xfrm>
            <a:off x="1902023" y="1877497"/>
            <a:ext cx="6607969" cy="579834"/>
          </a:xfrm>
          <a:prstGeom prst="rect">
            <a:avLst/>
          </a:prstGeom>
          <a:noFill/>
          <a:ln/>
        </p:spPr>
        <p:txBody>
          <a:bodyPr wrap="square" lIns="0" tIns="0" rIns="0" bIns="0" rtlCol="0" anchor="t"/>
          <a:lstStyle/>
          <a:p>
            <a:pPr marL="0" indent="0" algn="l">
              <a:lnSpc>
                <a:spcPts val="2250"/>
              </a:lnSpc>
              <a:buNone/>
            </a:pPr>
            <a:r>
              <a:rPr lang="en-US" sz="1400">
                <a:solidFill>
                  <a:srgbClr val="E0E4E6"/>
                </a:solidFill>
                <a:latin typeface="Barlow" pitchFamily="34" charset="0"/>
                <a:ea typeface="Barlow" pitchFamily="34" charset="-122"/>
                <a:cs typeface="Barlow" pitchFamily="34" charset="-120"/>
              </a:rPr>
              <a:t>Safeguarding customer data is paramount. Robust security measures and adherence to data privacy regulations are crucial for building trust and maintaining compliance.</a:t>
            </a:r>
            <a:endParaRPr lang="en-US" sz="1400"/>
          </a:p>
        </p:txBody>
      </p:sp>
      <p:sp>
        <p:nvSpPr>
          <p:cNvPr id="10" name="Shape 7"/>
          <p:cNvSpPr/>
          <p:nvPr/>
        </p:nvSpPr>
        <p:spPr>
          <a:xfrm>
            <a:off x="1086624" y="3215521"/>
            <a:ext cx="634008" cy="22860"/>
          </a:xfrm>
          <a:prstGeom prst="roundRect">
            <a:avLst>
              <a:gd name="adj" fmla="val 1188720"/>
            </a:avLst>
          </a:prstGeom>
          <a:solidFill>
            <a:srgbClr val="29DDDA"/>
          </a:solidFill>
          <a:ln/>
        </p:spPr>
        <p:txBody>
          <a:bodyPr/>
          <a:lstStyle/>
          <a:p>
            <a:endParaRPr lang="en-US"/>
          </a:p>
        </p:txBody>
      </p:sp>
      <p:sp>
        <p:nvSpPr>
          <p:cNvPr id="11" name="Shape 8"/>
          <p:cNvSpPr/>
          <p:nvPr/>
        </p:nvSpPr>
        <p:spPr>
          <a:xfrm>
            <a:off x="701933" y="3023235"/>
            <a:ext cx="407551" cy="407551"/>
          </a:xfrm>
          <a:prstGeom prst="roundRect">
            <a:avLst>
              <a:gd name="adj" fmla="val 66677"/>
            </a:avLst>
          </a:prstGeom>
          <a:solidFill>
            <a:srgbClr val="0A081B"/>
          </a:solidFill>
          <a:ln w="15240">
            <a:solidFill>
              <a:srgbClr val="29DDDA"/>
            </a:solidFill>
            <a:prstDash val="solid"/>
          </a:ln>
        </p:spPr>
        <p:txBody>
          <a:bodyPr/>
          <a:lstStyle/>
          <a:p>
            <a:endParaRPr lang="en-US"/>
          </a:p>
        </p:txBody>
      </p:sp>
      <p:sp>
        <p:nvSpPr>
          <p:cNvPr id="12" name="Text 9"/>
          <p:cNvSpPr/>
          <p:nvPr/>
        </p:nvSpPr>
        <p:spPr>
          <a:xfrm>
            <a:off x="838498" y="3106222"/>
            <a:ext cx="134303" cy="241578"/>
          </a:xfrm>
          <a:prstGeom prst="rect">
            <a:avLst/>
          </a:prstGeom>
          <a:noFill/>
          <a:ln/>
        </p:spPr>
        <p:txBody>
          <a:bodyPr wrap="none" lIns="0" tIns="0" rIns="0" bIns="0" rtlCol="0" anchor="t"/>
          <a:lstStyle/>
          <a:p>
            <a:pPr marL="0" indent="0" algn="ctr">
              <a:lnSpc>
                <a:spcPts val="1900"/>
              </a:lnSpc>
              <a:buNone/>
            </a:pPr>
            <a:r>
              <a:rPr lang="en-US" sz="1900" b="1">
                <a:solidFill>
                  <a:srgbClr val="E0E4E6"/>
                </a:solidFill>
                <a:latin typeface="Spline Sans" pitchFamily="34" charset="0"/>
                <a:ea typeface="Spline Sans" pitchFamily="34" charset="-122"/>
                <a:cs typeface="Spline Sans" pitchFamily="34" charset="-120"/>
              </a:rPr>
              <a:t>2</a:t>
            </a:r>
            <a:endParaRPr lang="en-US" sz="1900"/>
          </a:p>
        </p:txBody>
      </p:sp>
      <p:sp>
        <p:nvSpPr>
          <p:cNvPr id="13" name="Text 10"/>
          <p:cNvSpPr/>
          <p:nvPr/>
        </p:nvSpPr>
        <p:spPr>
          <a:xfrm>
            <a:off x="1902023" y="3000613"/>
            <a:ext cx="2012871" cy="251579"/>
          </a:xfrm>
          <a:prstGeom prst="rect">
            <a:avLst/>
          </a:prstGeom>
          <a:noFill/>
          <a:ln/>
        </p:spPr>
        <p:txBody>
          <a:bodyPr wrap="none" lIns="0" tIns="0" rIns="0" bIns="0" rtlCol="0" anchor="t"/>
          <a:lstStyle/>
          <a:p>
            <a:pPr marL="0" indent="0" algn="l">
              <a:lnSpc>
                <a:spcPts val="1950"/>
              </a:lnSpc>
              <a:buNone/>
            </a:pPr>
            <a:r>
              <a:rPr lang="en-US" sz="1550" b="1">
                <a:solidFill>
                  <a:srgbClr val="E0E4E6"/>
                </a:solidFill>
                <a:latin typeface="Spline Sans" pitchFamily="34" charset="0"/>
                <a:ea typeface="Spline Sans" pitchFamily="34" charset="-122"/>
                <a:cs typeface="Spline Sans" pitchFamily="34" charset="-120"/>
              </a:rPr>
              <a:t>Bias and Fairness</a:t>
            </a:r>
            <a:endParaRPr lang="en-US" sz="1550"/>
          </a:p>
        </p:txBody>
      </p:sp>
      <p:sp>
        <p:nvSpPr>
          <p:cNvPr id="14" name="Text 11"/>
          <p:cNvSpPr/>
          <p:nvPr/>
        </p:nvSpPr>
        <p:spPr>
          <a:xfrm>
            <a:off x="1902023" y="3360777"/>
            <a:ext cx="6607969" cy="579834"/>
          </a:xfrm>
          <a:prstGeom prst="rect">
            <a:avLst/>
          </a:prstGeom>
          <a:noFill/>
          <a:ln/>
        </p:spPr>
        <p:txBody>
          <a:bodyPr wrap="square" lIns="0" tIns="0" rIns="0" bIns="0" rtlCol="0" anchor="t"/>
          <a:lstStyle/>
          <a:p>
            <a:pPr marL="0" indent="0" algn="l">
              <a:lnSpc>
                <a:spcPts val="2250"/>
              </a:lnSpc>
              <a:buNone/>
            </a:pPr>
            <a:r>
              <a:rPr lang="en-US" sz="1400">
                <a:solidFill>
                  <a:srgbClr val="E0E4E6"/>
                </a:solidFill>
                <a:latin typeface="Barlow" pitchFamily="34" charset="0"/>
                <a:ea typeface="Barlow" pitchFamily="34" charset="-122"/>
                <a:cs typeface="Barlow" pitchFamily="34" charset="-120"/>
              </a:rPr>
              <a:t>AI models can inherit biases from the data they are trained on. It is essential to address potential biases and ensure fairness in risk assessment outcomes.</a:t>
            </a:r>
            <a:endParaRPr lang="en-US" sz="1400"/>
          </a:p>
        </p:txBody>
      </p:sp>
      <p:sp>
        <p:nvSpPr>
          <p:cNvPr id="15" name="Shape 12"/>
          <p:cNvSpPr/>
          <p:nvPr/>
        </p:nvSpPr>
        <p:spPr>
          <a:xfrm>
            <a:off x="1086624" y="4698802"/>
            <a:ext cx="634008" cy="22860"/>
          </a:xfrm>
          <a:prstGeom prst="roundRect">
            <a:avLst>
              <a:gd name="adj" fmla="val 1188720"/>
            </a:avLst>
          </a:prstGeom>
          <a:solidFill>
            <a:srgbClr val="37A7E7"/>
          </a:solidFill>
          <a:ln/>
        </p:spPr>
        <p:txBody>
          <a:bodyPr/>
          <a:lstStyle/>
          <a:p>
            <a:endParaRPr lang="en-US"/>
          </a:p>
        </p:txBody>
      </p:sp>
      <p:sp>
        <p:nvSpPr>
          <p:cNvPr id="16" name="Shape 13"/>
          <p:cNvSpPr/>
          <p:nvPr/>
        </p:nvSpPr>
        <p:spPr>
          <a:xfrm>
            <a:off x="701933" y="4506516"/>
            <a:ext cx="407551" cy="407551"/>
          </a:xfrm>
          <a:prstGeom prst="roundRect">
            <a:avLst>
              <a:gd name="adj" fmla="val 66677"/>
            </a:avLst>
          </a:prstGeom>
          <a:solidFill>
            <a:srgbClr val="0A081B"/>
          </a:solidFill>
          <a:ln w="15240">
            <a:solidFill>
              <a:srgbClr val="37A7E7"/>
            </a:solidFill>
            <a:prstDash val="solid"/>
          </a:ln>
        </p:spPr>
        <p:txBody>
          <a:bodyPr/>
          <a:lstStyle/>
          <a:p>
            <a:endParaRPr lang="en-US"/>
          </a:p>
        </p:txBody>
      </p:sp>
      <p:sp>
        <p:nvSpPr>
          <p:cNvPr id="17" name="Text 14"/>
          <p:cNvSpPr/>
          <p:nvPr/>
        </p:nvSpPr>
        <p:spPr>
          <a:xfrm>
            <a:off x="834926" y="4589502"/>
            <a:ext cx="141446" cy="241578"/>
          </a:xfrm>
          <a:prstGeom prst="rect">
            <a:avLst/>
          </a:prstGeom>
          <a:noFill/>
          <a:ln/>
        </p:spPr>
        <p:txBody>
          <a:bodyPr wrap="none" lIns="0" tIns="0" rIns="0" bIns="0" rtlCol="0" anchor="t"/>
          <a:lstStyle/>
          <a:p>
            <a:pPr marL="0" indent="0" algn="ctr">
              <a:lnSpc>
                <a:spcPts val="1900"/>
              </a:lnSpc>
              <a:buNone/>
            </a:pPr>
            <a:r>
              <a:rPr lang="en-US" sz="1900" b="1">
                <a:solidFill>
                  <a:srgbClr val="E0E4E6"/>
                </a:solidFill>
                <a:latin typeface="Spline Sans" pitchFamily="34" charset="0"/>
                <a:ea typeface="Spline Sans" pitchFamily="34" charset="-122"/>
                <a:cs typeface="Spline Sans" pitchFamily="34" charset="-120"/>
              </a:rPr>
              <a:t>3</a:t>
            </a:r>
            <a:endParaRPr lang="en-US" sz="1900"/>
          </a:p>
        </p:txBody>
      </p:sp>
      <p:sp>
        <p:nvSpPr>
          <p:cNvPr id="18" name="Text 15"/>
          <p:cNvSpPr/>
          <p:nvPr/>
        </p:nvSpPr>
        <p:spPr>
          <a:xfrm>
            <a:off x="1902023" y="4483894"/>
            <a:ext cx="3039666" cy="251579"/>
          </a:xfrm>
          <a:prstGeom prst="rect">
            <a:avLst/>
          </a:prstGeom>
          <a:noFill/>
          <a:ln/>
        </p:spPr>
        <p:txBody>
          <a:bodyPr wrap="none" lIns="0" tIns="0" rIns="0" bIns="0" rtlCol="0" anchor="t"/>
          <a:lstStyle/>
          <a:p>
            <a:pPr marL="0" indent="0" algn="l">
              <a:lnSpc>
                <a:spcPts val="1950"/>
              </a:lnSpc>
              <a:buNone/>
            </a:pPr>
            <a:r>
              <a:rPr lang="en-US" sz="1550" b="1">
                <a:solidFill>
                  <a:srgbClr val="E0E4E6"/>
                </a:solidFill>
                <a:latin typeface="Spline Sans" pitchFamily="34" charset="0"/>
                <a:ea typeface="Spline Sans" pitchFamily="34" charset="-122"/>
                <a:cs typeface="Spline Sans" pitchFamily="34" charset="-120"/>
              </a:rPr>
              <a:t>Transparency and Explainability</a:t>
            </a:r>
            <a:endParaRPr lang="en-US" sz="1550"/>
          </a:p>
        </p:txBody>
      </p:sp>
      <p:sp>
        <p:nvSpPr>
          <p:cNvPr id="19" name="Text 16"/>
          <p:cNvSpPr/>
          <p:nvPr/>
        </p:nvSpPr>
        <p:spPr>
          <a:xfrm>
            <a:off x="1902023" y="4844058"/>
            <a:ext cx="6607969" cy="869752"/>
          </a:xfrm>
          <a:prstGeom prst="rect">
            <a:avLst/>
          </a:prstGeom>
          <a:noFill/>
          <a:ln/>
        </p:spPr>
        <p:txBody>
          <a:bodyPr wrap="square" lIns="0" tIns="0" rIns="0" bIns="0" rtlCol="0" anchor="t"/>
          <a:lstStyle/>
          <a:p>
            <a:pPr marL="0" indent="0" algn="l">
              <a:lnSpc>
                <a:spcPts val="2250"/>
              </a:lnSpc>
              <a:buNone/>
            </a:pPr>
            <a:r>
              <a:rPr lang="en-US" sz="1400">
                <a:solidFill>
                  <a:srgbClr val="E0E4E6"/>
                </a:solidFill>
                <a:latin typeface="Barlow" pitchFamily="34" charset="0"/>
                <a:ea typeface="Barlow" pitchFamily="34" charset="-122"/>
                <a:cs typeface="Barlow" pitchFamily="34" charset="-120"/>
              </a:rPr>
              <a:t>AI decision-making processes should be transparent and explainable. Banks need to provide clear rationale for risk assessments and product recommendations to customers.</a:t>
            </a:r>
            <a:endParaRPr lang="en-US" sz="1400"/>
          </a:p>
        </p:txBody>
      </p:sp>
      <p:sp>
        <p:nvSpPr>
          <p:cNvPr id="20" name="Shape 17"/>
          <p:cNvSpPr/>
          <p:nvPr/>
        </p:nvSpPr>
        <p:spPr>
          <a:xfrm>
            <a:off x="1086624" y="6471999"/>
            <a:ext cx="634008" cy="22860"/>
          </a:xfrm>
          <a:prstGeom prst="roundRect">
            <a:avLst>
              <a:gd name="adj" fmla="val 1188720"/>
            </a:avLst>
          </a:prstGeom>
          <a:solidFill>
            <a:srgbClr val="091231"/>
          </a:solidFill>
          <a:ln/>
        </p:spPr>
        <p:txBody>
          <a:bodyPr/>
          <a:lstStyle/>
          <a:p>
            <a:endParaRPr lang="en-US"/>
          </a:p>
        </p:txBody>
      </p:sp>
      <p:sp>
        <p:nvSpPr>
          <p:cNvPr id="21" name="Shape 18"/>
          <p:cNvSpPr/>
          <p:nvPr/>
        </p:nvSpPr>
        <p:spPr>
          <a:xfrm>
            <a:off x="701933" y="6279713"/>
            <a:ext cx="407551" cy="407551"/>
          </a:xfrm>
          <a:prstGeom prst="roundRect">
            <a:avLst>
              <a:gd name="adj" fmla="val 66677"/>
            </a:avLst>
          </a:prstGeom>
          <a:solidFill>
            <a:srgbClr val="0A081B"/>
          </a:solidFill>
          <a:ln w="15240">
            <a:solidFill>
              <a:srgbClr val="091231"/>
            </a:solidFill>
            <a:prstDash val="solid"/>
          </a:ln>
        </p:spPr>
        <p:txBody>
          <a:bodyPr/>
          <a:lstStyle/>
          <a:p>
            <a:endParaRPr lang="en-US"/>
          </a:p>
        </p:txBody>
      </p:sp>
      <p:sp>
        <p:nvSpPr>
          <p:cNvPr id="22" name="Text 19"/>
          <p:cNvSpPr/>
          <p:nvPr/>
        </p:nvSpPr>
        <p:spPr>
          <a:xfrm>
            <a:off x="837426" y="6362700"/>
            <a:ext cx="136446" cy="241578"/>
          </a:xfrm>
          <a:prstGeom prst="rect">
            <a:avLst/>
          </a:prstGeom>
          <a:noFill/>
          <a:ln/>
        </p:spPr>
        <p:txBody>
          <a:bodyPr wrap="none" lIns="0" tIns="0" rIns="0" bIns="0" rtlCol="0" anchor="t"/>
          <a:lstStyle/>
          <a:p>
            <a:pPr marL="0" indent="0" algn="ctr">
              <a:lnSpc>
                <a:spcPts val="1900"/>
              </a:lnSpc>
              <a:buNone/>
            </a:pPr>
            <a:r>
              <a:rPr lang="en-US" sz="1900" b="1">
                <a:solidFill>
                  <a:srgbClr val="E0E4E6"/>
                </a:solidFill>
                <a:latin typeface="Spline Sans" pitchFamily="34" charset="0"/>
                <a:ea typeface="Spline Sans" pitchFamily="34" charset="-122"/>
                <a:cs typeface="Spline Sans" pitchFamily="34" charset="-120"/>
              </a:rPr>
              <a:t>4</a:t>
            </a:r>
            <a:endParaRPr lang="en-US" sz="1900"/>
          </a:p>
        </p:txBody>
      </p:sp>
      <p:sp>
        <p:nvSpPr>
          <p:cNvPr id="23" name="Text 20"/>
          <p:cNvSpPr/>
          <p:nvPr/>
        </p:nvSpPr>
        <p:spPr>
          <a:xfrm>
            <a:off x="1902023" y="6257092"/>
            <a:ext cx="3229213" cy="251579"/>
          </a:xfrm>
          <a:prstGeom prst="rect">
            <a:avLst/>
          </a:prstGeom>
          <a:noFill/>
          <a:ln/>
        </p:spPr>
        <p:txBody>
          <a:bodyPr wrap="none" lIns="0" tIns="0" rIns="0" bIns="0" rtlCol="0" anchor="t"/>
          <a:lstStyle/>
          <a:p>
            <a:pPr marL="0" indent="0" algn="l">
              <a:lnSpc>
                <a:spcPts val="1950"/>
              </a:lnSpc>
              <a:buNone/>
            </a:pPr>
            <a:r>
              <a:rPr lang="en-US" sz="1550" b="1">
                <a:solidFill>
                  <a:srgbClr val="E0E4E6"/>
                </a:solidFill>
                <a:latin typeface="Spline Sans" pitchFamily="34" charset="0"/>
                <a:ea typeface="Spline Sans" pitchFamily="34" charset="-122"/>
                <a:cs typeface="Spline Sans" pitchFamily="34" charset="-120"/>
              </a:rPr>
              <a:t>Human Oversight and Governance</a:t>
            </a:r>
            <a:endParaRPr lang="en-US" sz="1550"/>
          </a:p>
        </p:txBody>
      </p:sp>
      <p:sp>
        <p:nvSpPr>
          <p:cNvPr id="24" name="Text 21"/>
          <p:cNvSpPr/>
          <p:nvPr/>
        </p:nvSpPr>
        <p:spPr>
          <a:xfrm>
            <a:off x="1902023" y="6617256"/>
            <a:ext cx="6607969" cy="869752"/>
          </a:xfrm>
          <a:prstGeom prst="rect">
            <a:avLst/>
          </a:prstGeom>
          <a:noFill/>
          <a:ln/>
        </p:spPr>
        <p:txBody>
          <a:bodyPr wrap="square" lIns="0" tIns="0" rIns="0" bIns="0" rtlCol="0" anchor="t"/>
          <a:lstStyle/>
          <a:p>
            <a:pPr marL="0" indent="0" algn="l">
              <a:lnSpc>
                <a:spcPts val="2250"/>
              </a:lnSpc>
              <a:buNone/>
            </a:pPr>
            <a:r>
              <a:rPr lang="en-US" sz="1400">
                <a:solidFill>
                  <a:srgbClr val="E0E4E6"/>
                </a:solidFill>
                <a:latin typeface="Barlow" pitchFamily="34" charset="0"/>
                <a:ea typeface="Barlow" pitchFamily="34" charset="-122"/>
                <a:cs typeface="Barlow" pitchFamily="34" charset="-120"/>
              </a:rPr>
              <a:t>AI should augment, not replace, human decision-making. Maintaining human oversight is crucial to ensure ethical and responsible use of generative AI in risk assessment.</a:t>
            </a:r>
            <a:endParaRPr 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56147"/>
            <a:ext cx="7415927" cy="1371600"/>
          </a:xfrm>
          <a:prstGeom prst="rect">
            <a:avLst/>
          </a:prstGeom>
          <a:noFill/>
          <a:ln/>
        </p:spPr>
        <p:txBody>
          <a:bodyPr wrap="square" lIns="0" tIns="0" rIns="0" bIns="0" rtlCol="0" anchor="t"/>
          <a:lstStyle/>
          <a:p>
            <a:pPr marL="0" indent="0">
              <a:lnSpc>
                <a:spcPts val="5400"/>
              </a:lnSpc>
              <a:buNone/>
            </a:pPr>
            <a:r>
              <a:rPr lang="en-US" sz="4300" b="1">
                <a:solidFill>
                  <a:srgbClr val="F0FCFF"/>
                </a:solidFill>
                <a:latin typeface="Spline Sans" pitchFamily="34" charset="0"/>
                <a:ea typeface="Spline Sans" pitchFamily="34" charset="-122"/>
                <a:cs typeface="Spline Sans" pitchFamily="34" charset="-120"/>
              </a:rPr>
              <a:t>The Future of Risk Assessment</a:t>
            </a:r>
            <a:endParaRPr lang="en-US" sz="4300"/>
          </a:p>
        </p:txBody>
      </p:sp>
      <p:sp>
        <p:nvSpPr>
          <p:cNvPr id="4" name="Shape 1"/>
          <p:cNvSpPr/>
          <p:nvPr/>
        </p:nvSpPr>
        <p:spPr>
          <a:xfrm>
            <a:off x="6128764" y="2808869"/>
            <a:ext cx="7415927" cy="3023711"/>
          </a:xfrm>
          <a:prstGeom prst="roundRect">
            <a:avLst>
              <a:gd name="adj" fmla="val 12248"/>
            </a:avLst>
          </a:prstGeom>
          <a:noFill/>
          <a:ln w="15240">
            <a:solidFill>
              <a:srgbClr val="FFFFFF">
                <a:alpha val="24000"/>
              </a:srgbClr>
            </a:solidFill>
            <a:prstDash val="solid"/>
          </a:ln>
        </p:spPr>
        <p:txBody>
          <a:bodyPr/>
          <a:lstStyle/>
          <a:p>
            <a:endParaRPr lang="en-US" sz="2400"/>
          </a:p>
        </p:txBody>
      </p:sp>
      <p:sp>
        <p:nvSpPr>
          <p:cNvPr id="5" name="Shape 2"/>
          <p:cNvSpPr/>
          <p:nvPr/>
        </p:nvSpPr>
        <p:spPr>
          <a:xfrm>
            <a:off x="5894622" y="2269927"/>
            <a:ext cx="7384613" cy="1496616"/>
          </a:xfrm>
          <a:prstGeom prst="rect">
            <a:avLst/>
          </a:prstGeom>
          <a:solidFill>
            <a:srgbClr val="FFFFFF">
              <a:alpha val="4000"/>
            </a:srgbClr>
          </a:solidFill>
          <a:ln/>
        </p:spPr>
        <p:txBody>
          <a:bodyPr/>
          <a:lstStyle/>
          <a:p>
            <a:endParaRPr lang="en-US" sz="2400"/>
          </a:p>
        </p:txBody>
      </p:sp>
      <p:sp>
        <p:nvSpPr>
          <p:cNvPr id="6" name="Text 3"/>
          <p:cNvSpPr/>
          <p:nvPr/>
        </p:nvSpPr>
        <p:spPr>
          <a:xfrm>
            <a:off x="6391654" y="2979842"/>
            <a:ext cx="1963817" cy="790099"/>
          </a:xfrm>
          <a:prstGeom prst="rect">
            <a:avLst/>
          </a:prstGeom>
          <a:noFill/>
          <a:ln/>
        </p:spPr>
        <p:txBody>
          <a:bodyPr wrap="squar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Increased Automation</a:t>
            </a:r>
            <a:endParaRPr lang="en-US" sz="2400"/>
          </a:p>
        </p:txBody>
      </p:sp>
      <p:sp>
        <p:nvSpPr>
          <p:cNvPr id="7" name="Text 4"/>
          <p:cNvSpPr/>
          <p:nvPr/>
        </p:nvSpPr>
        <p:spPr>
          <a:xfrm>
            <a:off x="8565779" y="3090678"/>
            <a:ext cx="1488953" cy="561303"/>
          </a:xfrm>
          <a:prstGeom prst="rect">
            <a:avLst/>
          </a:prstGeom>
          <a:noFill/>
          <a:ln/>
        </p:spPr>
        <p:txBody>
          <a:bodyPr wrap="non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Greater Efficiency</a:t>
            </a:r>
            <a:endParaRPr lang="en-US" sz="2400"/>
          </a:p>
        </p:txBody>
      </p:sp>
      <p:sp>
        <p:nvSpPr>
          <p:cNvPr id="8" name="Text 5"/>
          <p:cNvSpPr/>
          <p:nvPr/>
        </p:nvSpPr>
        <p:spPr>
          <a:xfrm>
            <a:off x="11317984" y="2979842"/>
            <a:ext cx="1963817" cy="1185148"/>
          </a:xfrm>
          <a:prstGeom prst="rect">
            <a:avLst/>
          </a:prstGeom>
          <a:noFill/>
          <a:ln/>
        </p:spPr>
        <p:txBody>
          <a:bodyPr wrap="squar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Personalized Customer Experience</a:t>
            </a:r>
            <a:endParaRPr lang="en-US" sz="2400"/>
          </a:p>
        </p:txBody>
      </p:sp>
      <p:sp>
        <p:nvSpPr>
          <p:cNvPr id="9" name="Shape 6"/>
          <p:cNvSpPr/>
          <p:nvPr/>
        </p:nvSpPr>
        <p:spPr>
          <a:xfrm>
            <a:off x="6144004" y="4320724"/>
            <a:ext cx="7384613" cy="1496616"/>
          </a:xfrm>
          <a:prstGeom prst="rect">
            <a:avLst/>
          </a:prstGeom>
          <a:solidFill>
            <a:srgbClr val="000000">
              <a:alpha val="4000"/>
            </a:srgbClr>
          </a:solidFill>
          <a:ln/>
        </p:spPr>
        <p:txBody>
          <a:bodyPr/>
          <a:lstStyle/>
          <a:p>
            <a:endParaRPr lang="en-US" sz="2400"/>
          </a:p>
        </p:txBody>
      </p:sp>
      <p:sp>
        <p:nvSpPr>
          <p:cNvPr id="10" name="Text 7"/>
          <p:cNvSpPr/>
          <p:nvPr/>
        </p:nvSpPr>
        <p:spPr>
          <a:xfrm>
            <a:off x="6391654" y="4476458"/>
            <a:ext cx="1963817" cy="1185148"/>
          </a:xfrm>
          <a:prstGeom prst="rect">
            <a:avLst/>
          </a:prstGeom>
          <a:noFill/>
          <a:ln/>
        </p:spPr>
        <p:txBody>
          <a:bodyPr wrap="squar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Advanced Predictive Analytics</a:t>
            </a:r>
            <a:endParaRPr lang="en-US" sz="2400"/>
          </a:p>
        </p:txBody>
      </p:sp>
      <p:sp>
        <p:nvSpPr>
          <p:cNvPr id="11" name="Text 8"/>
          <p:cNvSpPr/>
          <p:nvPr/>
        </p:nvSpPr>
        <p:spPr>
          <a:xfrm>
            <a:off x="8607342" y="4476458"/>
            <a:ext cx="1960007" cy="790099"/>
          </a:xfrm>
          <a:prstGeom prst="rect">
            <a:avLst/>
          </a:prstGeom>
          <a:noFill/>
          <a:ln/>
        </p:spPr>
        <p:txBody>
          <a:bodyPr wrap="squar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Improved Risk Mitigation</a:t>
            </a:r>
            <a:endParaRPr lang="en-US" sz="2400"/>
          </a:p>
        </p:txBody>
      </p:sp>
      <p:sp>
        <p:nvSpPr>
          <p:cNvPr id="12" name="Text 9"/>
          <p:cNvSpPr/>
          <p:nvPr/>
        </p:nvSpPr>
        <p:spPr>
          <a:xfrm>
            <a:off x="11317984" y="4476458"/>
            <a:ext cx="1963817" cy="1185148"/>
          </a:xfrm>
          <a:prstGeom prst="rect">
            <a:avLst/>
          </a:prstGeom>
          <a:noFill/>
          <a:ln/>
        </p:spPr>
        <p:txBody>
          <a:bodyPr wrap="square" lIns="0" tIns="0" rIns="0" bIns="0" rtlCol="0" anchor="t"/>
          <a:lstStyle/>
          <a:p>
            <a:pPr marL="0" indent="0">
              <a:lnSpc>
                <a:spcPts val="3100"/>
              </a:lnSpc>
              <a:buNone/>
            </a:pPr>
            <a:r>
              <a:rPr lang="en-US" sz="2400">
                <a:solidFill>
                  <a:srgbClr val="E0E4E6"/>
                </a:solidFill>
                <a:latin typeface="Barlow" pitchFamily="34" charset="0"/>
                <a:ea typeface="Barlow" pitchFamily="34" charset="-122"/>
                <a:cs typeface="Barlow" pitchFamily="34" charset="-120"/>
              </a:rPr>
              <a:t>Enhanced Financial Inclusion</a:t>
            </a:r>
            <a:endParaRPr 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63FD4-C2B5-17D1-E887-C03690750B3F}"/>
              </a:ext>
            </a:extLst>
          </p:cNvPr>
          <p:cNvSpPr txBox="1"/>
          <p:nvPr/>
        </p:nvSpPr>
        <p:spPr>
          <a:xfrm>
            <a:off x="1584747" y="1015111"/>
            <a:ext cx="7772399"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a:solidFill>
                  <a:schemeClr val="bg1"/>
                </a:solidFill>
                <a:ea typeface="Calibri"/>
                <a:cs typeface="Calibri"/>
              </a:rPr>
              <a:t>Agenda </a:t>
            </a:r>
            <a:endParaRPr lang="en-US" sz="4500">
              <a:solidFill>
                <a:schemeClr val="bg1"/>
              </a:solidFill>
            </a:endParaRPr>
          </a:p>
        </p:txBody>
      </p:sp>
      <p:sp>
        <p:nvSpPr>
          <p:cNvPr id="3" name="TextBox 2">
            <a:extLst>
              <a:ext uri="{FF2B5EF4-FFF2-40B4-BE49-F238E27FC236}">
                <a16:creationId xmlns:a16="http://schemas.microsoft.com/office/drawing/2014/main" id="{1188EA98-BC43-D6FC-FA65-864EB74F4633}"/>
              </a:ext>
            </a:extLst>
          </p:cNvPr>
          <p:cNvSpPr txBox="1"/>
          <p:nvPr/>
        </p:nvSpPr>
        <p:spPr>
          <a:xfrm>
            <a:off x="2035552" y="2054736"/>
            <a:ext cx="9632105"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000">
                <a:solidFill>
                  <a:schemeClr val="bg1"/>
                </a:solidFill>
                <a:ea typeface="Calibri"/>
                <a:cs typeface="Calibri"/>
              </a:rPr>
              <a:t>Problem statement </a:t>
            </a:r>
          </a:p>
          <a:p>
            <a:pPr marL="285750" indent="-285750">
              <a:buFont typeface="Arial"/>
              <a:buChar char="•"/>
            </a:pPr>
            <a:r>
              <a:rPr lang="en-US" sz="3000">
                <a:solidFill>
                  <a:schemeClr val="bg1"/>
                </a:solidFill>
                <a:ea typeface="Calibri"/>
                <a:cs typeface="Calibri"/>
              </a:rPr>
              <a:t>Risk Analysis using AI in Banking </a:t>
            </a:r>
          </a:p>
          <a:p>
            <a:pPr marL="285750" indent="-285750">
              <a:buFont typeface="Arial"/>
              <a:buChar char="•"/>
            </a:pPr>
            <a:r>
              <a:rPr lang="en-US" sz="3000">
                <a:solidFill>
                  <a:srgbClr val="F0FCFF"/>
                </a:solidFill>
                <a:ea typeface="Calibri"/>
                <a:cs typeface="Calibri"/>
              </a:rPr>
              <a:t>Risk Profiles with Generative AI</a:t>
            </a:r>
          </a:p>
          <a:p>
            <a:pPr marL="285750" indent="-285750">
              <a:buFont typeface="Arial"/>
              <a:buChar char="•"/>
            </a:pPr>
            <a:r>
              <a:rPr lang="en-US" sz="3000">
                <a:solidFill>
                  <a:schemeClr val="bg1"/>
                </a:solidFill>
                <a:ea typeface="Calibri"/>
                <a:cs typeface="Calibri"/>
              </a:rPr>
              <a:t>Product Recommendation based on Risk Profile </a:t>
            </a:r>
          </a:p>
          <a:p>
            <a:pPr marL="285750" indent="-285750">
              <a:buFont typeface="Arial"/>
              <a:buChar char="•"/>
            </a:pPr>
            <a:r>
              <a:rPr lang="en-US" sz="3000">
                <a:solidFill>
                  <a:schemeClr val="bg1"/>
                </a:solidFill>
                <a:ea typeface="Calibri"/>
                <a:cs typeface="Calibri"/>
              </a:rPr>
              <a:t>Benefit of AI Implementation</a:t>
            </a:r>
          </a:p>
          <a:p>
            <a:pPr marL="285750" indent="-285750">
              <a:buFont typeface="Arial"/>
              <a:buChar char="•"/>
            </a:pPr>
            <a:r>
              <a:rPr lang="en-US" sz="3000">
                <a:solidFill>
                  <a:schemeClr val="bg1"/>
                </a:solidFill>
                <a:ea typeface="Calibri"/>
                <a:cs typeface="Calibri"/>
              </a:rPr>
              <a:t>Implementation &amp; Demo</a:t>
            </a:r>
          </a:p>
          <a:p>
            <a:pPr marL="285750" indent="-285750">
              <a:buFont typeface="Arial"/>
              <a:buChar char="•"/>
            </a:pPr>
            <a:r>
              <a:rPr lang="en-US" sz="3000">
                <a:solidFill>
                  <a:schemeClr val="bg1"/>
                </a:solidFill>
                <a:ea typeface="Calibri"/>
                <a:cs typeface="Calibri"/>
              </a:rPr>
              <a:t>Challenges &amp; Consideration</a:t>
            </a:r>
          </a:p>
          <a:p>
            <a:pPr marL="285750" indent="-285750">
              <a:buFont typeface="Arial"/>
              <a:buChar char="•"/>
            </a:pPr>
            <a:r>
              <a:rPr lang="en-US" sz="3000">
                <a:solidFill>
                  <a:schemeClr val="bg1"/>
                </a:solidFill>
                <a:ea typeface="Calibri"/>
                <a:cs typeface="Calibri"/>
              </a:rPr>
              <a:t>Future of </a:t>
            </a:r>
            <a:r>
              <a:rPr lang="en-US" sz="3000" err="1">
                <a:solidFill>
                  <a:schemeClr val="bg1"/>
                </a:solidFill>
                <a:ea typeface="Calibri"/>
                <a:cs typeface="Calibri"/>
              </a:rPr>
              <a:t>GenAI</a:t>
            </a:r>
            <a:r>
              <a:rPr lang="en-US" sz="3000">
                <a:solidFill>
                  <a:schemeClr val="bg1"/>
                </a:solidFill>
                <a:ea typeface="Calibri"/>
                <a:cs typeface="Calibri"/>
              </a:rPr>
              <a:t> based Risk Assessment </a:t>
            </a:r>
          </a:p>
          <a:p>
            <a:pPr marL="285750" indent="-285750">
              <a:buFont typeface="Arial"/>
              <a:buChar char="•"/>
            </a:pPr>
            <a:endParaRPr lang="en-US" sz="3000">
              <a:solidFill>
                <a:schemeClr val="bg1"/>
              </a:solidFill>
              <a:ea typeface="Calibri"/>
              <a:cs typeface="Calibri"/>
            </a:endParaRPr>
          </a:p>
          <a:p>
            <a:pPr marL="285750" indent="-285750">
              <a:buFont typeface="Arial"/>
              <a:buChar char="•"/>
            </a:pPr>
            <a:endParaRPr lang="en-US" sz="3000">
              <a:solidFill>
                <a:schemeClr val="bg1"/>
              </a:solidFill>
              <a:ea typeface="Calibri"/>
              <a:cs typeface="Calibri"/>
            </a:endParaRPr>
          </a:p>
          <a:p>
            <a:pPr marL="285750" indent="-285750">
              <a:buFont typeface="Arial"/>
              <a:buChar char="•"/>
            </a:pPr>
            <a:endParaRPr lang="en-US" sz="3000">
              <a:solidFill>
                <a:schemeClr val="bg1"/>
              </a:solidFill>
              <a:ea typeface="Calibri"/>
              <a:cs typeface="Calibri"/>
            </a:endParaRPr>
          </a:p>
          <a:p>
            <a:pPr marL="285750" indent="-285750">
              <a:buFont typeface="Arial"/>
              <a:buChar char="•"/>
            </a:pPr>
            <a:endParaRPr lang="en-US" sz="3000">
              <a:solidFill>
                <a:schemeClr val="bg1"/>
              </a:solidFill>
              <a:ea typeface="Calibri"/>
              <a:cs typeface="Calibri"/>
            </a:endParaRPr>
          </a:p>
          <a:p>
            <a:pPr marL="285750" indent="-285750">
              <a:buFont typeface="Arial"/>
              <a:buChar char="•"/>
            </a:pPr>
            <a:endParaRPr lang="en-US" sz="3000">
              <a:solidFill>
                <a:schemeClr val="bg1"/>
              </a:solidFill>
              <a:ea typeface="Calibri"/>
              <a:cs typeface="Calibri"/>
            </a:endParaRPr>
          </a:p>
        </p:txBody>
      </p:sp>
    </p:spTree>
    <p:extLst>
      <p:ext uri="{BB962C8B-B14F-4D97-AF65-F5344CB8AC3E}">
        <p14:creationId xmlns:p14="http://schemas.microsoft.com/office/powerpoint/2010/main" val="298421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67765"/>
            <a:ext cx="7415927" cy="1190236"/>
          </a:xfrm>
          <a:prstGeom prst="rect">
            <a:avLst/>
          </a:prstGeom>
          <a:noFill/>
          <a:ln/>
        </p:spPr>
        <p:txBody>
          <a:bodyPr wrap="square" lIns="0" tIns="0" rIns="0" bIns="0" rtlCol="0" anchor="t"/>
          <a:lstStyle/>
          <a:p>
            <a:pPr>
              <a:lnSpc>
                <a:spcPts val="7450"/>
              </a:lnSpc>
            </a:pPr>
            <a:r>
              <a:rPr lang="en-US" sz="5950" b="1">
                <a:solidFill>
                  <a:srgbClr val="F0FCFF"/>
                </a:solidFill>
                <a:latin typeface="Spline Sans"/>
              </a:rPr>
              <a:t>Problem Statement</a:t>
            </a:r>
          </a:p>
        </p:txBody>
      </p:sp>
      <p:sp>
        <p:nvSpPr>
          <p:cNvPr id="4" name="Text 1"/>
          <p:cNvSpPr/>
          <p:nvPr/>
        </p:nvSpPr>
        <p:spPr>
          <a:xfrm>
            <a:off x="6350437" y="2686721"/>
            <a:ext cx="7415927" cy="1975247"/>
          </a:xfrm>
          <a:prstGeom prst="rect">
            <a:avLst/>
          </a:prstGeom>
          <a:noFill/>
          <a:ln/>
        </p:spPr>
        <p:txBody>
          <a:bodyPr wrap="square" lIns="0" tIns="0" rIns="0" bIns="0" rtlCol="0" anchor="t"/>
          <a:lstStyle/>
          <a:p>
            <a:pPr marL="0" indent="0">
              <a:lnSpc>
                <a:spcPts val="3100"/>
              </a:lnSpc>
              <a:buNone/>
            </a:pPr>
            <a:r>
              <a:rPr lang="en-US" sz="2800">
                <a:solidFill>
                  <a:srgbClr val="E0E4E6"/>
                </a:solidFill>
                <a:latin typeface="Barlow"/>
                <a:ea typeface="Barlow" pitchFamily="34" charset="-122"/>
                <a:cs typeface="Barlow" pitchFamily="34" charset="-120"/>
              </a:rPr>
              <a:t>Imagine a future where risk assessment is automated, efficient, and data-driven. Generative AI can revolutionize customer risk profiling, enhancing decision-making and personalized product offerings. By leveraging the power of AI, we can unlock a new era of financial innovation.</a:t>
            </a:r>
            <a:endParaRPr lang="en-US" sz="2800">
              <a:latin typeface="Barlow"/>
            </a:endParaRPr>
          </a:p>
        </p:txBody>
      </p:sp>
      <p:sp>
        <p:nvSpPr>
          <p:cNvPr id="7" name="Text 3"/>
          <p:cNvSpPr/>
          <p:nvPr/>
        </p:nvSpPr>
        <p:spPr>
          <a:xfrm>
            <a:off x="6356098" y="6657585"/>
            <a:ext cx="3148824" cy="390396"/>
          </a:xfrm>
          <a:prstGeom prst="rect">
            <a:avLst/>
          </a:prstGeom>
          <a:noFill/>
          <a:ln/>
        </p:spPr>
        <p:txBody>
          <a:bodyPr wrap="none" lIns="0" tIns="0" rIns="0" bIns="0" rtlCol="0" anchor="t"/>
          <a:lstStyle/>
          <a:p>
            <a:pPr>
              <a:lnSpc>
                <a:spcPts val="3400"/>
              </a:lnSpc>
            </a:pPr>
            <a:endParaRPr lang="en-US" sz="2400" b="1">
              <a:solidFill>
                <a:srgbClr val="E0E4E6"/>
              </a:solidFill>
              <a:latin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1158553"/>
            <a:ext cx="11774210" cy="685800"/>
          </a:xfrm>
          <a:prstGeom prst="rect">
            <a:avLst/>
          </a:prstGeom>
          <a:noFill/>
          <a:ln/>
        </p:spPr>
        <p:txBody>
          <a:bodyPr wrap="none" lIns="0" tIns="0" rIns="0" bIns="0" rtlCol="0" anchor="t"/>
          <a:lstStyle/>
          <a:p>
            <a:pPr>
              <a:lnSpc>
                <a:spcPts val="5400"/>
              </a:lnSpc>
            </a:pPr>
            <a:r>
              <a:rPr lang="en-US" sz="4500">
                <a:solidFill>
                  <a:schemeClr val="bg1"/>
                </a:solidFill>
                <a:latin typeface="Calibri"/>
                <a:ea typeface="Calibri"/>
                <a:cs typeface="Calibri"/>
              </a:rPr>
              <a:t>Risk Analysis using AI in Banking </a:t>
            </a:r>
            <a:endParaRPr lang="en-US" sz="4500">
              <a:solidFill>
                <a:schemeClr val="bg1"/>
              </a:solidFill>
            </a:endParaRPr>
          </a:p>
        </p:txBody>
      </p:sp>
      <p:sp>
        <p:nvSpPr>
          <p:cNvPr id="3" name="Text 1"/>
          <p:cNvSpPr/>
          <p:nvPr/>
        </p:nvSpPr>
        <p:spPr>
          <a:xfrm>
            <a:off x="1321356" y="2309055"/>
            <a:ext cx="3593902" cy="685800"/>
          </a:xfrm>
          <a:prstGeom prst="rect">
            <a:avLst/>
          </a:prstGeom>
          <a:noFill/>
          <a:ln/>
        </p:spPr>
        <p:txBody>
          <a:bodyPr wrap="square" lIns="0" tIns="0" rIns="0" bIns="0" rtlCol="0" anchor="t"/>
          <a:lstStyle/>
          <a:p>
            <a:pPr marL="0" indent="0">
              <a:lnSpc>
                <a:spcPts val="2700"/>
              </a:lnSpc>
              <a:buNone/>
            </a:pPr>
            <a:r>
              <a:rPr lang="en-US" sz="2150" b="1">
                <a:solidFill>
                  <a:srgbClr val="F0FCFF"/>
                </a:solidFill>
                <a:latin typeface="Spline Sans" pitchFamily="34" charset="0"/>
                <a:ea typeface="Spline Sans" pitchFamily="34" charset="-122"/>
                <a:cs typeface="Spline Sans" pitchFamily="34" charset="-120"/>
              </a:rPr>
              <a:t>Data Collection and Processing</a:t>
            </a:r>
            <a:endParaRPr lang="en-US" sz="2150"/>
          </a:p>
        </p:txBody>
      </p:sp>
      <p:sp>
        <p:nvSpPr>
          <p:cNvPr id="4" name="Text 2"/>
          <p:cNvSpPr/>
          <p:nvPr/>
        </p:nvSpPr>
        <p:spPr>
          <a:xfrm>
            <a:off x="1321356" y="3712726"/>
            <a:ext cx="3593902" cy="2765346"/>
          </a:xfrm>
          <a:prstGeom prst="rect">
            <a:avLst/>
          </a:prstGeom>
          <a:noFill/>
          <a:ln/>
        </p:spPr>
        <p:txBody>
          <a:bodyPr wrap="square" lIns="0" tIns="0" rIns="0" bIns="0" rtlCol="0" anchor="t"/>
          <a:lstStyle/>
          <a:p>
            <a:pPr marL="0" indent="0">
              <a:lnSpc>
                <a:spcPts val="3100"/>
              </a:lnSpc>
              <a:buNone/>
            </a:pPr>
            <a:r>
              <a:rPr lang="en-US" sz="1900">
                <a:solidFill>
                  <a:srgbClr val="E0E4E6"/>
                </a:solidFill>
                <a:latin typeface="Barlow" pitchFamily="34" charset="0"/>
                <a:ea typeface="Barlow" pitchFamily="34" charset="-122"/>
                <a:cs typeface="Barlow" pitchFamily="34" charset="-120"/>
              </a:rPr>
              <a:t>Generative AI models analyze vast amounts of customer data, including financial history, transactions, demographics, and external data sources, identifying patterns and correlations that traditional methods may miss.</a:t>
            </a:r>
            <a:endParaRPr lang="en-US" sz="1900"/>
          </a:p>
        </p:txBody>
      </p:sp>
      <p:sp>
        <p:nvSpPr>
          <p:cNvPr id="5" name="Text 3"/>
          <p:cNvSpPr/>
          <p:nvPr/>
        </p:nvSpPr>
        <p:spPr>
          <a:xfrm>
            <a:off x="5525095" y="2309055"/>
            <a:ext cx="2743200" cy="342900"/>
          </a:xfrm>
          <a:prstGeom prst="rect">
            <a:avLst/>
          </a:prstGeom>
          <a:noFill/>
          <a:ln/>
        </p:spPr>
        <p:txBody>
          <a:bodyPr wrap="none" lIns="0" tIns="0" rIns="0" bIns="0" rtlCol="0" anchor="t"/>
          <a:lstStyle/>
          <a:p>
            <a:pPr marL="0" indent="0">
              <a:lnSpc>
                <a:spcPts val="2700"/>
              </a:lnSpc>
              <a:buNone/>
            </a:pPr>
            <a:r>
              <a:rPr lang="en-US" sz="2150" b="1">
                <a:solidFill>
                  <a:srgbClr val="F0FCFF"/>
                </a:solidFill>
                <a:latin typeface="Spline Sans" pitchFamily="34" charset="0"/>
                <a:ea typeface="Spline Sans" pitchFamily="34" charset="-122"/>
                <a:cs typeface="Spline Sans" pitchFamily="34" charset="-120"/>
              </a:rPr>
              <a:t>Risk Profiling</a:t>
            </a:r>
            <a:endParaRPr lang="en-US" sz="2150"/>
          </a:p>
        </p:txBody>
      </p:sp>
      <p:sp>
        <p:nvSpPr>
          <p:cNvPr id="6" name="Text 4"/>
          <p:cNvSpPr/>
          <p:nvPr/>
        </p:nvSpPr>
        <p:spPr>
          <a:xfrm>
            <a:off x="5525095" y="3369826"/>
            <a:ext cx="3593902" cy="3160395"/>
          </a:xfrm>
          <a:prstGeom prst="rect">
            <a:avLst/>
          </a:prstGeom>
          <a:noFill/>
          <a:ln/>
        </p:spPr>
        <p:txBody>
          <a:bodyPr wrap="square" lIns="0" tIns="0" rIns="0" bIns="0" rtlCol="0" anchor="t"/>
          <a:lstStyle/>
          <a:p>
            <a:pPr>
              <a:lnSpc>
                <a:spcPts val="3100"/>
              </a:lnSpc>
            </a:pPr>
            <a:r>
              <a:rPr lang="en-US" sz="1900">
                <a:solidFill>
                  <a:srgbClr val="E0E4E6"/>
                </a:solidFill>
                <a:latin typeface="Barlow"/>
                <a:ea typeface="Barlow" pitchFamily="34" charset="-122"/>
                <a:cs typeface="Barlow" pitchFamily="34" charset="-120"/>
              </a:rPr>
              <a:t>The AI classifies customers into different risk profiles (high, medium, or low) based on their demographic and financial status. This segmentation enables targeted risk management strategies and personalized product offerings and report generation for future reference.</a:t>
            </a:r>
            <a:endParaRPr lang="en-US" sz="1900">
              <a:latin typeface="Barlow"/>
            </a:endParaRPr>
          </a:p>
        </p:txBody>
      </p:sp>
      <p:sp>
        <p:nvSpPr>
          <p:cNvPr id="7" name="Text 5"/>
          <p:cNvSpPr/>
          <p:nvPr/>
        </p:nvSpPr>
        <p:spPr>
          <a:xfrm>
            <a:off x="9728835" y="2309055"/>
            <a:ext cx="2743200" cy="342900"/>
          </a:xfrm>
          <a:prstGeom prst="rect">
            <a:avLst/>
          </a:prstGeom>
          <a:noFill/>
          <a:ln/>
        </p:spPr>
        <p:txBody>
          <a:bodyPr wrap="none" lIns="0" tIns="0" rIns="0" bIns="0" rtlCol="0" anchor="t"/>
          <a:lstStyle/>
          <a:p>
            <a:pPr marL="0" indent="0">
              <a:lnSpc>
                <a:spcPts val="2700"/>
              </a:lnSpc>
              <a:buNone/>
            </a:pPr>
            <a:r>
              <a:rPr lang="en-US" sz="2150" b="1">
                <a:solidFill>
                  <a:srgbClr val="F0FCFF"/>
                </a:solidFill>
                <a:latin typeface="Spline Sans" pitchFamily="34" charset="0"/>
                <a:ea typeface="Spline Sans" pitchFamily="34" charset="-122"/>
                <a:cs typeface="Spline Sans" pitchFamily="34" charset="-120"/>
              </a:rPr>
              <a:t>Risk Prediction</a:t>
            </a:r>
            <a:endParaRPr lang="en-US" sz="2150"/>
          </a:p>
        </p:txBody>
      </p:sp>
      <p:sp>
        <p:nvSpPr>
          <p:cNvPr id="8" name="Text 6"/>
          <p:cNvSpPr/>
          <p:nvPr/>
        </p:nvSpPr>
        <p:spPr>
          <a:xfrm>
            <a:off x="9728835" y="3369826"/>
            <a:ext cx="3593902" cy="2765346"/>
          </a:xfrm>
          <a:prstGeom prst="rect">
            <a:avLst/>
          </a:prstGeom>
          <a:noFill/>
          <a:ln/>
        </p:spPr>
        <p:txBody>
          <a:bodyPr wrap="square" lIns="0" tIns="0" rIns="0" bIns="0" rtlCol="0" anchor="t"/>
          <a:lstStyle/>
          <a:p>
            <a:pPr marL="0" indent="0">
              <a:lnSpc>
                <a:spcPts val="3100"/>
              </a:lnSpc>
              <a:buNone/>
            </a:pPr>
            <a:r>
              <a:rPr lang="en-US" sz="1900">
                <a:solidFill>
                  <a:srgbClr val="E0E4E6"/>
                </a:solidFill>
                <a:latin typeface="Barlow" pitchFamily="34" charset="0"/>
                <a:ea typeface="Barlow" pitchFamily="34" charset="-122"/>
                <a:cs typeface="Barlow" pitchFamily="34" charset="-120"/>
              </a:rPr>
              <a:t>AI algorithms can predict future financial risks based on historical data and current trends. By anticipating potential risks, banks can proactively mitigate them and improve customer outcomes.</a:t>
            </a:r>
            <a:endParaRPr lang="en-US"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0510" y="969689"/>
            <a:ext cx="10942764" cy="559539"/>
          </a:xfrm>
          <a:prstGeom prst="rect">
            <a:avLst/>
          </a:prstGeom>
          <a:noFill/>
          <a:ln/>
        </p:spPr>
        <p:txBody>
          <a:bodyPr wrap="none" lIns="0" tIns="0" rIns="0" bIns="0" rtlCol="0" anchor="t"/>
          <a:lstStyle/>
          <a:p>
            <a:pPr marL="0" indent="0">
              <a:lnSpc>
                <a:spcPts val="3600"/>
              </a:lnSpc>
              <a:buNone/>
            </a:pPr>
            <a:r>
              <a:rPr lang="en-US" sz="4500">
                <a:solidFill>
                  <a:srgbClr val="F0FCFF"/>
                </a:solidFill>
                <a:latin typeface="Calibri"/>
                <a:ea typeface="Spline Sans" pitchFamily="34" charset="-122"/>
                <a:cs typeface="Spline Sans" pitchFamily="34" charset="-120"/>
              </a:rPr>
              <a:t>Risk Profiles with Generative AI</a:t>
            </a:r>
            <a:endParaRPr lang="en-US" sz="4500">
              <a:latin typeface="Spline Sans"/>
              <a:ea typeface="Calibri"/>
              <a:cs typeface="Calibri"/>
            </a:endParaRPr>
          </a:p>
        </p:txBody>
      </p:sp>
      <p:pic>
        <p:nvPicPr>
          <p:cNvPr id="4" name="Image 1" descr="preencoded.png"/>
          <p:cNvPicPr>
            <a:picLocks noChangeAspect="1"/>
          </p:cNvPicPr>
          <p:nvPr/>
        </p:nvPicPr>
        <p:blipFill>
          <a:blip r:embed="rId3"/>
          <a:stretch>
            <a:fillRect/>
          </a:stretch>
        </p:blipFill>
        <p:spPr>
          <a:xfrm>
            <a:off x="6069092" y="1820466"/>
            <a:ext cx="416243" cy="416243"/>
          </a:xfrm>
          <a:prstGeom prst="rect">
            <a:avLst/>
          </a:prstGeom>
        </p:spPr>
      </p:pic>
      <p:sp>
        <p:nvSpPr>
          <p:cNvPr id="5" name="Text 1"/>
          <p:cNvSpPr/>
          <p:nvPr/>
        </p:nvSpPr>
        <p:spPr>
          <a:xfrm>
            <a:off x="6069092" y="2403158"/>
            <a:ext cx="1850112" cy="231219"/>
          </a:xfrm>
          <a:prstGeom prst="rect">
            <a:avLst/>
          </a:prstGeom>
          <a:noFill/>
          <a:ln/>
        </p:spPr>
        <p:txBody>
          <a:bodyPr wrap="none" lIns="0" tIns="0" rIns="0" bIns="0" rtlCol="0" anchor="t"/>
          <a:lstStyle/>
          <a:p>
            <a:pPr marL="0" indent="0" algn="l">
              <a:lnSpc>
                <a:spcPts val="1800"/>
              </a:lnSpc>
              <a:buNone/>
            </a:pPr>
            <a:r>
              <a:rPr lang="en-US" sz="2400" b="1">
                <a:solidFill>
                  <a:srgbClr val="E0E4E6"/>
                </a:solidFill>
                <a:latin typeface="Spline Sans"/>
                <a:ea typeface="Spline Sans" pitchFamily="34" charset="-122"/>
                <a:cs typeface="Spline Sans" pitchFamily="34" charset="-120"/>
              </a:rPr>
              <a:t>High Risk</a:t>
            </a:r>
            <a:endParaRPr lang="en-US" sz="2400">
              <a:latin typeface="Spline Sans"/>
              <a:ea typeface="Calibri"/>
              <a:cs typeface="Calibri"/>
            </a:endParaRPr>
          </a:p>
        </p:txBody>
      </p:sp>
      <p:sp>
        <p:nvSpPr>
          <p:cNvPr id="6" name="Text 2"/>
          <p:cNvSpPr/>
          <p:nvPr/>
        </p:nvSpPr>
        <p:spPr>
          <a:xfrm>
            <a:off x="6069092" y="2734270"/>
            <a:ext cx="7978616" cy="532924"/>
          </a:xfrm>
          <a:prstGeom prst="rect">
            <a:avLst/>
          </a:prstGeom>
          <a:noFill/>
          <a:ln/>
        </p:spPr>
        <p:txBody>
          <a:bodyPr wrap="square" lIns="0" tIns="0" rIns="0" bIns="0" rtlCol="0" anchor="t"/>
          <a:lstStyle/>
          <a:p>
            <a:pPr marL="0" indent="0" algn="l">
              <a:lnSpc>
                <a:spcPts val="2050"/>
              </a:lnSpc>
              <a:buNone/>
            </a:pPr>
            <a:r>
              <a:rPr lang="en-US" sz="2000">
                <a:solidFill>
                  <a:srgbClr val="E0E4E6"/>
                </a:solidFill>
                <a:latin typeface="Barlow"/>
                <a:ea typeface="Barlow" pitchFamily="34" charset="-122"/>
                <a:cs typeface="Barlow" pitchFamily="34" charset="-120"/>
              </a:rPr>
              <a:t>Customers exhibiting high risk may be associated with factors like high debt, irregular income, and potential financial instability. This profile requires close monitoring and tailored risk mitigation strategies.</a:t>
            </a:r>
            <a:endParaRPr lang="en-US" sz="2000">
              <a:latin typeface="Barlow"/>
              <a:ea typeface="Calibri"/>
              <a:cs typeface="Calibri"/>
            </a:endParaRPr>
          </a:p>
        </p:txBody>
      </p:sp>
      <p:pic>
        <p:nvPicPr>
          <p:cNvPr id="7" name="Image 2" descr="preencoded.png"/>
          <p:cNvPicPr>
            <a:picLocks noChangeAspect="1"/>
          </p:cNvPicPr>
          <p:nvPr/>
        </p:nvPicPr>
        <p:blipFill>
          <a:blip r:embed="rId4"/>
          <a:stretch>
            <a:fillRect/>
          </a:stretch>
        </p:blipFill>
        <p:spPr>
          <a:xfrm>
            <a:off x="6069092" y="3766661"/>
            <a:ext cx="416243" cy="416243"/>
          </a:xfrm>
          <a:prstGeom prst="rect">
            <a:avLst/>
          </a:prstGeom>
        </p:spPr>
      </p:pic>
      <p:sp>
        <p:nvSpPr>
          <p:cNvPr id="8" name="Text 3"/>
          <p:cNvSpPr/>
          <p:nvPr/>
        </p:nvSpPr>
        <p:spPr>
          <a:xfrm>
            <a:off x="6069092" y="4349353"/>
            <a:ext cx="1850112" cy="231219"/>
          </a:xfrm>
          <a:prstGeom prst="rect">
            <a:avLst/>
          </a:prstGeom>
          <a:noFill/>
          <a:ln/>
        </p:spPr>
        <p:txBody>
          <a:bodyPr wrap="none" lIns="0" tIns="0" rIns="0" bIns="0" rtlCol="0" anchor="t"/>
          <a:lstStyle/>
          <a:p>
            <a:pPr marL="0" indent="0" algn="l">
              <a:lnSpc>
                <a:spcPts val="1800"/>
              </a:lnSpc>
              <a:buNone/>
            </a:pPr>
            <a:r>
              <a:rPr lang="en-US" sz="2400" b="1">
                <a:solidFill>
                  <a:srgbClr val="E0E4E6"/>
                </a:solidFill>
                <a:latin typeface="Spline Sans"/>
                <a:ea typeface="Spline Sans" pitchFamily="34" charset="-122"/>
                <a:cs typeface="Spline Sans" pitchFamily="34" charset="-120"/>
              </a:rPr>
              <a:t>Medium Risk</a:t>
            </a:r>
            <a:endParaRPr lang="en-US" sz="2400">
              <a:latin typeface="Spline Sans"/>
              <a:ea typeface="Calibri"/>
              <a:cs typeface="Calibri"/>
            </a:endParaRPr>
          </a:p>
        </p:txBody>
      </p:sp>
      <p:sp>
        <p:nvSpPr>
          <p:cNvPr id="9" name="Text 4"/>
          <p:cNvSpPr/>
          <p:nvPr/>
        </p:nvSpPr>
        <p:spPr>
          <a:xfrm>
            <a:off x="6069092" y="4680466"/>
            <a:ext cx="7978616" cy="799386"/>
          </a:xfrm>
          <a:prstGeom prst="rect">
            <a:avLst/>
          </a:prstGeom>
          <a:noFill/>
          <a:ln/>
        </p:spPr>
        <p:txBody>
          <a:bodyPr wrap="square" lIns="0" tIns="0" rIns="0" bIns="0" rtlCol="0" anchor="t"/>
          <a:lstStyle/>
          <a:p>
            <a:pPr marL="0" indent="0" algn="l">
              <a:lnSpc>
                <a:spcPts val="2050"/>
              </a:lnSpc>
              <a:buNone/>
            </a:pPr>
            <a:r>
              <a:rPr lang="en-US" sz="2000">
                <a:solidFill>
                  <a:srgbClr val="E0E4E6"/>
                </a:solidFill>
                <a:latin typeface="Barlow"/>
                <a:ea typeface="Barlow" pitchFamily="34" charset="-122"/>
                <a:cs typeface="Barlow" pitchFamily="34" charset="-120"/>
              </a:rPr>
              <a:t>Customers classified as medium risk fall between high and low risk. They may have moderate debt, stable income, and a balanced financial history. A balanced approach to risk management is recommended for this profile.</a:t>
            </a:r>
            <a:endParaRPr lang="en-US" sz="2000">
              <a:latin typeface="Barlow"/>
              <a:ea typeface="Calibri"/>
              <a:cs typeface="Calibri"/>
            </a:endParaRPr>
          </a:p>
        </p:txBody>
      </p:sp>
      <p:pic>
        <p:nvPicPr>
          <p:cNvPr id="10" name="Image 3" descr="preencoded.png"/>
          <p:cNvPicPr>
            <a:picLocks noChangeAspect="1"/>
          </p:cNvPicPr>
          <p:nvPr/>
        </p:nvPicPr>
        <p:blipFill>
          <a:blip r:embed="rId5"/>
          <a:stretch>
            <a:fillRect/>
          </a:stretch>
        </p:blipFill>
        <p:spPr>
          <a:xfrm>
            <a:off x="6069092" y="5979319"/>
            <a:ext cx="416243" cy="416243"/>
          </a:xfrm>
          <a:prstGeom prst="rect">
            <a:avLst/>
          </a:prstGeom>
        </p:spPr>
      </p:pic>
      <p:sp>
        <p:nvSpPr>
          <p:cNvPr id="11" name="Text 5"/>
          <p:cNvSpPr/>
          <p:nvPr/>
        </p:nvSpPr>
        <p:spPr>
          <a:xfrm>
            <a:off x="6069092" y="6562011"/>
            <a:ext cx="1850112" cy="231219"/>
          </a:xfrm>
          <a:prstGeom prst="rect">
            <a:avLst/>
          </a:prstGeom>
          <a:noFill/>
          <a:ln/>
        </p:spPr>
        <p:txBody>
          <a:bodyPr wrap="none" lIns="0" tIns="0" rIns="0" bIns="0" rtlCol="0" anchor="t"/>
          <a:lstStyle/>
          <a:p>
            <a:pPr marL="0" indent="0" algn="l">
              <a:lnSpc>
                <a:spcPts val="1800"/>
              </a:lnSpc>
              <a:buNone/>
            </a:pPr>
            <a:r>
              <a:rPr lang="en-US" sz="2400" b="1">
                <a:solidFill>
                  <a:srgbClr val="E0E4E6"/>
                </a:solidFill>
                <a:latin typeface="Spline Sans"/>
                <a:ea typeface="Spline Sans" pitchFamily="34" charset="-122"/>
                <a:cs typeface="Spline Sans" pitchFamily="34" charset="-120"/>
              </a:rPr>
              <a:t>Low Risk</a:t>
            </a:r>
            <a:endParaRPr lang="en-US" sz="2400">
              <a:latin typeface="Spline Sans"/>
              <a:ea typeface="Calibri"/>
              <a:cs typeface="Calibri"/>
            </a:endParaRPr>
          </a:p>
        </p:txBody>
      </p:sp>
      <p:sp>
        <p:nvSpPr>
          <p:cNvPr id="12" name="Text 6"/>
          <p:cNvSpPr/>
          <p:nvPr/>
        </p:nvSpPr>
        <p:spPr>
          <a:xfrm>
            <a:off x="6069092" y="6893123"/>
            <a:ext cx="7978616" cy="532924"/>
          </a:xfrm>
          <a:prstGeom prst="rect">
            <a:avLst/>
          </a:prstGeom>
          <a:noFill/>
          <a:ln/>
        </p:spPr>
        <p:txBody>
          <a:bodyPr wrap="square" lIns="0" tIns="0" rIns="0" bIns="0" rtlCol="0" anchor="t"/>
          <a:lstStyle/>
          <a:p>
            <a:pPr marL="0" indent="0" algn="l">
              <a:lnSpc>
                <a:spcPts val="2050"/>
              </a:lnSpc>
              <a:buNone/>
            </a:pPr>
            <a:r>
              <a:rPr lang="en-US" sz="2000">
                <a:solidFill>
                  <a:srgbClr val="E0E4E6"/>
                </a:solidFill>
                <a:latin typeface="Barlow"/>
                <a:ea typeface="Barlow" pitchFamily="34" charset="-122"/>
                <a:cs typeface="Barlow" pitchFamily="34" charset="-120"/>
              </a:rPr>
              <a:t>Customers with low risk typically exhibit strong financial health, including low debt, stable income, and a positive credit history. They may be eligible for preferential financial products and services.</a:t>
            </a:r>
            <a:endParaRPr lang="en-US" sz="2000">
              <a:latin typeface="Barlow"/>
              <a:ea typeface="Calibri"/>
              <a:cs typeface="Calibri"/>
            </a:endParaRPr>
          </a:p>
        </p:txBody>
      </p:sp>
      <p:pic>
        <p:nvPicPr>
          <p:cNvPr id="13" name="Picture 12" descr="A different colored gauges with text&#10;&#10;Description automatically generated">
            <a:extLst>
              <a:ext uri="{FF2B5EF4-FFF2-40B4-BE49-F238E27FC236}">
                <a16:creationId xmlns:a16="http://schemas.microsoft.com/office/drawing/2014/main" id="{F337E0E9-1DAC-C5A7-09A0-865368E87BFB}"/>
              </a:ext>
            </a:extLst>
          </p:cNvPr>
          <p:cNvPicPr>
            <a:picLocks noChangeAspect="1"/>
          </p:cNvPicPr>
          <p:nvPr/>
        </p:nvPicPr>
        <p:blipFill>
          <a:blip r:embed="rId6"/>
          <a:stretch>
            <a:fillRect/>
          </a:stretch>
        </p:blipFill>
        <p:spPr>
          <a:xfrm>
            <a:off x="276656" y="1876857"/>
            <a:ext cx="5528831" cy="47806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2563" y="825937"/>
            <a:ext cx="7671673" cy="1168479"/>
          </a:xfrm>
          <a:prstGeom prst="rect">
            <a:avLst/>
          </a:prstGeom>
          <a:noFill/>
          <a:ln/>
        </p:spPr>
        <p:txBody>
          <a:bodyPr wrap="square" lIns="0" tIns="0" rIns="0" bIns="0" rtlCol="0" anchor="t"/>
          <a:lstStyle/>
          <a:p>
            <a:pPr>
              <a:lnSpc>
                <a:spcPts val="4600"/>
              </a:lnSpc>
            </a:pPr>
            <a:r>
              <a:rPr lang="en-US" sz="4500">
                <a:solidFill>
                  <a:schemeClr val="bg1"/>
                </a:solidFill>
                <a:latin typeface="Calibri"/>
                <a:ea typeface="Calibri"/>
                <a:cs typeface="Calibri"/>
              </a:rPr>
              <a:t>Product Recommendation based on Risk Profile</a:t>
            </a:r>
            <a:endParaRPr lang="en-US" sz="4500">
              <a:solidFill>
                <a:schemeClr val="bg1"/>
              </a:solidFill>
            </a:endParaRPr>
          </a:p>
        </p:txBody>
      </p:sp>
      <p:sp>
        <p:nvSpPr>
          <p:cNvPr id="4" name="Shape 1"/>
          <p:cNvSpPr/>
          <p:nvPr/>
        </p:nvSpPr>
        <p:spPr>
          <a:xfrm>
            <a:off x="6222563" y="2309932"/>
            <a:ext cx="7671673" cy="1557695"/>
          </a:xfrm>
          <a:prstGeom prst="roundRect">
            <a:avLst>
              <a:gd name="adj" fmla="val 20257"/>
            </a:avLst>
          </a:prstGeom>
          <a:solidFill>
            <a:srgbClr val="0A081B"/>
          </a:solidFill>
          <a:ln w="22860">
            <a:solidFill>
              <a:srgbClr val="16FFBB"/>
            </a:solidFill>
            <a:prstDash val="solid"/>
          </a:ln>
        </p:spPr>
        <p:txBody>
          <a:bodyPr/>
          <a:lstStyle/>
          <a:p>
            <a:endParaRPr lang="en-US"/>
          </a:p>
        </p:txBody>
      </p:sp>
      <p:sp>
        <p:nvSpPr>
          <p:cNvPr id="5" name="Text 2"/>
          <p:cNvSpPr/>
          <p:nvPr/>
        </p:nvSpPr>
        <p:spPr>
          <a:xfrm>
            <a:off x="6455688" y="2543056"/>
            <a:ext cx="2337316" cy="292060"/>
          </a:xfrm>
          <a:prstGeom prst="rect">
            <a:avLst/>
          </a:prstGeom>
          <a:noFill/>
          <a:ln/>
        </p:spPr>
        <p:txBody>
          <a:bodyPr wrap="none" lIns="0" tIns="0" rIns="0" bIns="0" rtlCol="0" anchor="t"/>
          <a:lstStyle/>
          <a:p>
            <a:pPr marL="0" indent="0">
              <a:lnSpc>
                <a:spcPts val="2300"/>
              </a:lnSpc>
              <a:buNone/>
            </a:pPr>
            <a:r>
              <a:rPr lang="en-US" sz="1800" b="1">
                <a:solidFill>
                  <a:srgbClr val="E0E4E6"/>
                </a:solidFill>
                <a:latin typeface="Spline Sans" pitchFamily="34" charset="0"/>
                <a:ea typeface="Spline Sans" pitchFamily="34" charset="-122"/>
                <a:cs typeface="Spline Sans" pitchFamily="34" charset="-120"/>
              </a:rPr>
              <a:t>Savings Account</a:t>
            </a:r>
            <a:endParaRPr lang="en-US" sz="1800"/>
          </a:p>
        </p:txBody>
      </p:sp>
      <p:sp>
        <p:nvSpPr>
          <p:cNvPr id="6" name="Text 3"/>
          <p:cNvSpPr/>
          <p:nvPr/>
        </p:nvSpPr>
        <p:spPr>
          <a:xfrm>
            <a:off x="6455688" y="2961323"/>
            <a:ext cx="7205424" cy="673179"/>
          </a:xfrm>
          <a:prstGeom prst="rect">
            <a:avLst/>
          </a:prstGeom>
          <a:noFill/>
          <a:ln/>
        </p:spPr>
        <p:txBody>
          <a:bodyPr wrap="square" lIns="0" tIns="0" rIns="0" bIns="0" rtlCol="0" anchor="t"/>
          <a:lstStyle/>
          <a:p>
            <a:pPr marL="0" indent="0">
              <a:lnSpc>
                <a:spcPts val="2650"/>
              </a:lnSpc>
              <a:buNone/>
            </a:pPr>
            <a:r>
              <a:rPr lang="en-US" sz="2000">
                <a:solidFill>
                  <a:srgbClr val="E0E4E6"/>
                </a:solidFill>
                <a:latin typeface="Barlow"/>
                <a:ea typeface="Barlow" pitchFamily="34" charset="-122"/>
                <a:cs typeface="Barlow" pitchFamily="34" charset="-120"/>
              </a:rPr>
              <a:t>Customers with low risk profiles may be offered high-yield savings accounts, attracting higher returns on their deposits.</a:t>
            </a:r>
            <a:endParaRPr lang="en-US" sz="2000">
              <a:latin typeface="Barlow"/>
            </a:endParaRPr>
          </a:p>
        </p:txBody>
      </p:sp>
      <p:sp>
        <p:nvSpPr>
          <p:cNvPr id="7" name="Shape 4"/>
          <p:cNvSpPr/>
          <p:nvPr/>
        </p:nvSpPr>
        <p:spPr>
          <a:xfrm>
            <a:off x="6222563" y="4105600"/>
            <a:ext cx="7671673" cy="1710095"/>
          </a:xfrm>
          <a:prstGeom prst="roundRect">
            <a:avLst>
              <a:gd name="adj" fmla="val 20257"/>
            </a:avLst>
          </a:prstGeom>
          <a:solidFill>
            <a:srgbClr val="0A081B"/>
          </a:solidFill>
          <a:ln w="22860">
            <a:solidFill>
              <a:srgbClr val="29DDDA"/>
            </a:solidFill>
            <a:prstDash val="solid"/>
          </a:ln>
        </p:spPr>
        <p:txBody>
          <a:bodyPr/>
          <a:lstStyle/>
          <a:p>
            <a:endParaRPr lang="en-US"/>
          </a:p>
        </p:txBody>
      </p:sp>
      <p:sp>
        <p:nvSpPr>
          <p:cNvPr id="8" name="Text 5"/>
          <p:cNvSpPr/>
          <p:nvPr/>
        </p:nvSpPr>
        <p:spPr>
          <a:xfrm>
            <a:off x="6455688" y="4311015"/>
            <a:ext cx="2337316" cy="292060"/>
          </a:xfrm>
          <a:prstGeom prst="rect">
            <a:avLst/>
          </a:prstGeom>
          <a:noFill/>
          <a:ln/>
        </p:spPr>
        <p:txBody>
          <a:bodyPr wrap="none" lIns="0" tIns="0" rIns="0" bIns="0" rtlCol="0" anchor="t"/>
          <a:lstStyle/>
          <a:p>
            <a:pPr marL="0" indent="0">
              <a:lnSpc>
                <a:spcPts val="2300"/>
              </a:lnSpc>
              <a:buNone/>
            </a:pPr>
            <a:r>
              <a:rPr lang="en-US" sz="1800" b="1">
                <a:solidFill>
                  <a:srgbClr val="E0E4E6"/>
                </a:solidFill>
                <a:latin typeface="Spline Sans" pitchFamily="34" charset="0"/>
                <a:ea typeface="Spline Sans" pitchFamily="34" charset="-122"/>
                <a:cs typeface="Spline Sans" pitchFamily="34" charset="-120"/>
              </a:rPr>
              <a:t>Fixed Deposit (FD)</a:t>
            </a:r>
            <a:endParaRPr lang="en-US" sz="1800"/>
          </a:p>
        </p:txBody>
      </p:sp>
      <p:sp>
        <p:nvSpPr>
          <p:cNvPr id="9" name="Text 6"/>
          <p:cNvSpPr/>
          <p:nvPr/>
        </p:nvSpPr>
        <p:spPr>
          <a:xfrm>
            <a:off x="6455688" y="4729282"/>
            <a:ext cx="7205424" cy="673179"/>
          </a:xfrm>
          <a:prstGeom prst="rect">
            <a:avLst/>
          </a:prstGeom>
          <a:noFill/>
          <a:ln/>
        </p:spPr>
        <p:txBody>
          <a:bodyPr wrap="square" lIns="0" tIns="0" rIns="0" bIns="0" rtlCol="0" anchor="t"/>
          <a:lstStyle/>
          <a:p>
            <a:pPr marL="0" indent="0">
              <a:lnSpc>
                <a:spcPts val="2650"/>
              </a:lnSpc>
              <a:buNone/>
            </a:pPr>
            <a:r>
              <a:rPr lang="en-US" sz="2000">
                <a:solidFill>
                  <a:srgbClr val="E0E4E6"/>
                </a:solidFill>
                <a:latin typeface="Barlow"/>
                <a:ea typeface="Barlow" pitchFamily="34" charset="-122"/>
                <a:cs typeface="Barlow" pitchFamily="34" charset="-120"/>
              </a:rPr>
              <a:t>Medium-risk customers may be recommended fixed deposits for guaranteed returns and capital preservation, offering stability and growth potential.</a:t>
            </a:r>
            <a:endParaRPr lang="en-US" sz="2000">
              <a:latin typeface="Barlow"/>
            </a:endParaRPr>
          </a:p>
        </p:txBody>
      </p:sp>
      <p:sp>
        <p:nvSpPr>
          <p:cNvPr id="10" name="Shape 7"/>
          <p:cNvSpPr/>
          <p:nvPr/>
        </p:nvSpPr>
        <p:spPr>
          <a:xfrm>
            <a:off x="6222563" y="6053668"/>
            <a:ext cx="7671673" cy="1876349"/>
          </a:xfrm>
          <a:prstGeom prst="roundRect">
            <a:avLst>
              <a:gd name="adj" fmla="val 20257"/>
            </a:avLst>
          </a:prstGeom>
          <a:solidFill>
            <a:srgbClr val="0A081B"/>
          </a:solidFill>
          <a:ln w="22860">
            <a:solidFill>
              <a:srgbClr val="37A7E7"/>
            </a:solidFill>
            <a:prstDash val="solid"/>
          </a:ln>
        </p:spPr>
        <p:txBody>
          <a:bodyPr/>
          <a:lstStyle/>
          <a:p>
            <a:endParaRPr lang="en-US"/>
          </a:p>
        </p:txBody>
      </p:sp>
      <p:sp>
        <p:nvSpPr>
          <p:cNvPr id="11" name="Text 8"/>
          <p:cNvSpPr/>
          <p:nvPr/>
        </p:nvSpPr>
        <p:spPr>
          <a:xfrm>
            <a:off x="6455688" y="6286792"/>
            <a:ext cx="3594735" cy="292060"/>
          </a:xfrm>
          <a:prstGeom prst="rect">
            <a:avLst/>
          </a:prstGeom>
          <a:noFill/>
          <a:ln/>
        </p:spPr>
        <p:txBody>
          <a:bodyPr wrap="none" lIns="0" tIns="0" rIns="0" bIns="0" rtlCol="0" anchor="t"/>
          <a:lstStyle/>
          <a:p>
            <a:pPr marL="0" indent="0">
              <a:lnSpc>
                <a:spcPts val="2300"/>
              </a:lnSpc>
              <a:buNone/>
            </a:pPr>
            <a:r>
              <a:rPr lang="en-US" b="1" dirty="0">
                <a:solidFill>
                  <a:srgbClr val="E0E4E6"/>
                </a:solidFill>
                <a:latin typeface="Spline Sans" pitchFamily="34" charset="0"/>
              </a:rPr>
              <a:t>Equity</a:t>
            </a:r>
            <a:endParaRPr lang="en-US" sz="1800" dirty="0"/>
          </a:p>
        </p:txBody>
      </p:sp>
      <p:sp>
        <p:nvSpPr>
          <p:cNvPr id="12" name="Text 9"/>
          <p:cNvSpPr/>
          <p:nvPr/>
        </p:nvSpPr>
        <p:spPr>
          <a:xfrm>
            <a:off x="6455688" y="6705059"/>
            <a:ext cx="7205424" cy="673179"/>
          </a:xfrm>
          <a:prstGeom prst="rect">
            <a:avLst/>
          </a:prstGeom>
          <a:noFill/>
          <a:ln/>
        </p:spPr>
        <p:txBody>
          <a:bodyPr wrap="square" lIns="0" tIns="0" rIns="0" bIns="0" rtlCol="0" anchor="t"/>
          <a:lstStyle/>
          <a:p>
            <a:pPr marL="0" indent="0">
              <a:lnSpc>
                <a:spcPts val="2650"/>
              </a:lnSpc>
              <a:buNone/>
            </a:pPr>
            <a:r>
              <a:rPr lang="en-US" sz="2000" dirty="0">
                <a:solidFill>
                  <a:srgbClr val="E0E4E6"/>
                </a:solidFill>
                <a:latin typeface="Barlow"/>
                <a:ea typeface="Barlow" pitchFamily="34" charset="-122"/>
                <a:cs typeface="Barlow" pitchFamily="34" charset="-120"/>
              </a:rPr>
              <a:t>For high-risk customers, Equity linked product could be suggested as a way to diversify investments, mitigate risk, and build wealth over the long term.</a:t>
            </a:r>
            <a:endParaRPr lang="en-US" sz="2000" dirty="0">
              <a:latin typeface="Barlow"/>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140036" cy="8229600"/>
          </a:xfrm>
          <a:prstGeom prst="rect">
            <a:avLst/>
          </a:prstGeom>
        </p:spPr>
      </p:pic>
      <p:sp>
        <p:nvSpPr>
          <p:cNvPr id="3" name="Text 0"/>
          <p:cNvSpPr/>
          <p:nvPr/>
        </p:nvSpPr>
        <p:spPr>
          <a:xfrm>
            <a:off x="6181011" y="610910"/>
            <a:ext cx="7754779" cy="1102519"/>
          </a:xfrm>
          <a:prstGeom prst="rect">
            <a:avLst/>
          </a:prstGeom>
          <a:noFill/>
          <a:ln/>
        </p:spPr>
        <p:txBody>
          <a:bodyPr wrap="square" lIns="0" tIns="0" rIns="0" bIns="0" rtlCol="0" anchor="t"/>
          <a:lstStyle/>
          <a:p>
            <a:pPr marL="0" indent="0">
              <a:lnSpc>
                <a:spcPts val="4300"/>
              </a:lnSpc>
              <a:buNone/>
            </a:pPr>
            <a:r>
              <a:rPr lang="en-US" sz="3450" b="1">
                <a:solidFill>
                  <a:srgbClr val="F0FCFF"/>
                </a:solidFill>
                <a:latin typeface="Spline Sans" pitchFamily="34" charset="0"/>
                <a:ea typeface="Spline Sans" pitchFamily="34" charset="-122"/>
                <a:cs typeface="Spline Sans" pitchFamily="34" charset="-120"/>
              </a:rPr>
              <a:t>Benefits of AI-Driven Risk Assessment</a:t>
            </a:r>
            <a:endParaRPr lang="en-US" sz="3450"/>
          </a:p>
        </p:txBody>
      </p:sp>
      <p:sp>
        <p:nvSpPr>
          <p:cNvPr id="4" name="Shape 1"/>
          <p:cNvSpPr/>
          <p:nvPr/>
        </p:nvSpPr>
        <p:spPr>
          <a:xfrm>
            <a:off x="6070175" y="1777127"/>
            <a:ext cx="446484" cy="446484"/>
          </a:xfrm>
          <a:prstGeom prst="roundRect">
            <a:avLst>
              <a:gd name="adj" fmla="val 66680"/>
            </a:avLst>
          </a:prstGeom>
          <a:solidFill>
            <a:srgbClr val="0A081B"/>
          </a:solidFill>
          <a:ln w="22860">
            <a:solidFill>
              <a:srgbClr val="16FFBB"/>
            </a:solidFill>
            <a:prstDash val="solid"/>
          </a:ln>
        </p:spPr>
        <p:txBody>
          <a:bodyPr/>
          <a:lstStyle/>
          <a:p>
            <a:endParaRPr lang="en-US"/>
          </a:p>
        </p:txBody>
      </p:sp>
      <p:sp>
        <p:nvSpPr>
          <p:cNvPr id="5" name="Text 2"/>
          <p:cNvSpPr/>
          <p:nvPr/>
        </p:nvSpPr>
        <p:spPr>
          <a:xfrm>
            <a:off x="6236148" y="1867972"/>
            <a:ext cx="114538" cy="264676"/>
          </a:xfrm>
          <a:prstGeom prst="rect">
            <a:avLst/>
          </a:prstGeom>
          <a:noFill/>
          <a:ln/>
        </p:spPr>
        <p:txBody>
          <a:bodyPr wrap="none" lIns="0" tIns="0" rIns="0" bIns="0" rtlCol="0" anchor="t"/>
          <a:lstStyle/>
          <a:p>
            <a:pPr marL="0" indent="0" algn="ctr">
              <a:lnSpc>
                <a:spcPts val="2050"/>
              </a:lnSpc>
              <a:buNone/>
            </a:pPr>
            <a:r>
              <a:rPr lang="en-US" sz="2050" b="1">
                <a:solidFill>
                  <a:srgbClr val="E0E4E6"/>
                </a:solidFill>
                <a:latin typeface="Spline Sans" pitchFamily="34" charset="0"/>
                <a:ea typeface="Spline Sans" pitchFamily="34" charset="-122"/>
                <a:cs typeface="Spline Sans" pitchFamily="34" charset="-120"/>
              </a:rPr>
              <a:t>1</a:t>
            </a:r>
            <a:endParaRPr lang="en-US" sz="2050"/>
          </a:p>
        </p:txBody>
      </p:sp>
      <p:sp>
        <p:nvSpPr>
          <p:cNvPr id="6" name="Text 3"/>
          <p:cNvSpPr/>
          <p:nvPr/>
        </p:nvSpPr>
        <p:spPr>
          <a:xfrm>
            <a:off x="6715136" y="1735564"/>
            <a:ext cx="4219044" cy="261775"/>
          </a:xfrm>
          <a:prstGeom prst="rect">
            <a:avLst/>
          </a:prstGeom>
          <a:noFill/>
          <a:ln/>
        </p:spPr>
        <p:txBody>
          <a:bodyPr wrap="none" lIns="0" tIns="0" rIns="0" bIns="0" rtlCol="0" anchor="t"/>
          <a:lstStyle/>
          <a:p>
            <a:pPr marL="0" indent="0">
              <a:lnSpc>
                <a:spcPts val="2150"/>
              </a:lnSpc>
              <a:buNone/>
            </a:pPr>
            <a:r>
              <a:rPr lang="en-US" sz="2400" b="1">
                <a:solidFill>
                  <a:srgbClr val="E0E4E6"/>
                </a:solidFill>
                <a:latin typeface="Spline Sans"/>
                <a:ea typeface="Spline Sans" pitchFamily="34" charset="-122"/>
                <a:cs typeface="Spline Sans" pitchFamily="34" charset="-120"/>
              </a:rPr>
              <a:t>Improved Risk Management</a:t>
            </a:r>
            <a:endParaRPr lang="en-US" sz="2400">
              <a:latin typeface="Spline Sans"/>
              <a:ea typeface="Calibri"/>
              <a:cs typeface="Calibri"/>
            </a:endParaRPr>
          </a:p>
        </p:txBody>
      </p:sp>
      <p:sp>
        <p:nvSpPr>
          <p:cNvPr id="7" name="Text 4"/>
          <p:cNvSpPr/>
          <p:nvPr/>
        </p:nvSpPr>
        <p:spPr>
          <a:xfrm>
            <a:off x="6715136" y="2171819"/>
            <a:ext cx="7109817" cy="635079"/>
          </a:xfrm>
          <a:prstGeom prst="rect">
            <a:avLst/>
          </a:prstGeom>
          <a:noFill/>
          <a:ln/>
        </p:spPr>
        <p:txBody>
          <a:bodyPr wrap="square" lIns="0" tIns="0" rIns="0" bIns="0" rtlCol="0" anchor="t"/>
          <a:lstStyle/>
          <a:p>
            <a:pPr marL="0" indent="0">
              <a:lnSpc>
                <a:spcPts val="2500"/>
              </a:lnSpc>
              <a:buNone/>
            </a:pPr>
            <a:r>
              <a:rPr lang="en-US" sz="2000">
                <a:solidFill>
                  <a:srgbClr val="E0E4E6"/>
                </a:solidFill>
                <a:latin typeface="Barlow"/>
                <a:ea typeface="Barlow" pitchFamily="34" charset="-122"/>
                <a:cs typeface="Barlow" pitchFamily="34" charset="-120"/>
              </a:rPr>
              <a:t>AI-powered risk assessment enables banks to identify and address potential risks proactively, reducing exposure to financial losses.</a:t>
            </a:r>
            <a:endParaRPr lang="en-US" sz="2000">
              <a:latin typeface="Barlow"/>
            </a:endParaRPr>
          </a:p>
        </p:txBody>
      </p:sp>
      <p:sp>
        <p:nvSpPr>
          <p:cNvPr id="8" name="Shape 5"/>
          <p:cNvSpPr/>
          <p:nvPr/>
        </p:nvSpPr>
        <p:spPr>
          <a:xfrm>
            <a:off x="6070175" y="3228618"/>
            <a:ext cx="446484" cy="446484"/>
          </a:xfrm>
          <a:prstGeom prst="roundRect">
            <a:avLst>
              <a:gd name="adj" fmla="val 66680"/>
            </a:avLst>
          </a:prstGeom>
          <a:solidFill>
            <a:srgbClr val="0A081B"/>
          </a:solidFill>
          <a:ln w="22860">
            <a:solidFill>
              <a:srgbClr val="29DDDA"/>
            </a:solidFill>
            <a:prstDash val="solid"/>
          </a:ln>
        </p:spPr>
        <p:txBody>
          <a:bodyPr/>
          <a:lstStyle/>
          <a:p>
            <a:endParaRPr lang="en-US"/>
          </a:p>
        </p:txBody>
      </p:sp>
      <p:sp>
        <p:nvSpPr>
          <p:cNvPr id="9" name="Text 6"/>
          <p:cNvSpPr/>
          <p:nvPr/>
        </p:nvSpPr>
        <p:spPr>
          <a:xfrm>
            <a:off x="6219836" y="3319463"/>
            <a:ext cx="147161" cy="264676"/>
          </a:xfrm>
          <a:prstGeom prst="rect">
            <a:avLst/>
          </a:prstGeom>
          <a:noFill/>
          <a:ln/>
        </p:spPr>
        <p:txBody>
          <a:bodyPr wrap="none" lIns="0" tIns="0" rIns="0" bIns="0" rtlCol="0" anchor="t"/>
          <a:lstStyle/>
          <a:p>
            <a:pPr marL="0" indent="0" algn="ctr">
              <a:lnSpc>
                <a:spcPts val="2050"/>
              </a:lnSpc>
              <a:buNone/>
            </a:pPr>
            <a:r>
              <a:rPr lang="en-US" sz="2050" b="1">
                <a:solidFill>
                  <a:srgbClr val="E0E4E6"/>
                </a:solidFill>
                <a:latin typeface="Spline Sans" pitchFamily="34" charset="0"/>
                <a:ea typeface="Spline Sans" pitchFamily="34" charset="-122"/>
                <a:cs typeface="Spline Sans" pitchFamily="34" charset="-120"/>
              </a:rPr>
              <a:t>2</a:t>
            </a:r>
            <a:endParaRPr lang="en-US" sz="2050"/>
          </a:p>
        </p:txBody>
      </p:sp>
      <p:sp>
        <p:nvSpPr>
          <p:cNvPr id="10" name="Text 7"/>
          <p:cNvSpPr/>
          <p:nvPr/>
        </p:nvSpPr>
        <p:spPr>
          <a:xfrm>
            <a:off x="6715136" y="3284036"/>
            <a:ext cx="4198219" cy="289484"/>
          </a:xfrm>
          <a:prstGeom prst="rect">
            <a:avLst/>
          </a:prstGeom>
          <a:noFill/>
          <a:ln/>
        </p:spPr>
        <p:txBody>
          <a:bodyPr wrap="none" lIns="0" tIns="0" rIns="0" bIns="0" rtlCol="0" anchor="t"/>
          <a:lstStyle/>
          <a:p>
            <a:pPr marL="0" indent="0">
              <a:lnSpc>
                <a:spcPts val="2150"/>
              </a:lnSpc>
              <a:buNone/>
            </a:pPr>
            <a:r>
              <a:rPr lang="en-US" sz="2400" b="1">
                <a:solidFill>
                  <a:srgbClr val="E0E4E6"/>
                </a:solidFill>
                <a:latin typeface="Spline Sans"/>
                <a:ea typeface="Spline Sans" pitchFamily="34" charset="-122"/>
                <a:cs typeface="Spline Sans" pitchFamily="34" charset="-120"/>
              </a:rPr>
              <a:t>Enhanced Customer Experience</a:t>
            </a:r>
            <a:endParaRPr lang="en-US" sz="2400">
              <a:latin typeface="Spline Sans"/>
              <a:ea typeface="Calibri"/>
              <a:cs typeface="Calibri"/>
            </a:endParaRPr>
          </a:p>
        </p:txBody>
      </p:sp>
      <p:sp>
        <p:nvSpPr>
          <p:cNvPr id="11" name="Text 8"/>
          <p:cNvSpPr/>
          <p:nvPr/>
        </p:nvSpPr>
        <p:spPr>
          <a:xfrm>
            <a:off x="6715136" y="3623310"/>
            <a:ext cx="7109817" cy="635079"/>
          </a:xfrm>
          <a:prstGeom prst="rect">
            <a:avLst/>
          </a:prstGeom>
          <a:noFill/>
          <a:ln/>
        </p:spPr>
        <p:txBody>
          <a:bodyPr wrap="square" lIns="0" tIns="0" rIns="0" bIns="0" rtlCol="0" anchor="t"/>
          <a:lstStyle/>
          <a:p>
            <a:pPr marL="0" indent="0">
              <a:lnSpc>
                <a:spcPts val="2500"/>
              </a:lnSpc>
              <a:buNone/>
            </a:pPr>
            <a:r>
              <a:rPr lang="en-US" sz="2000">
                <a:solidFill>
                  <a:srgbClr val="E0E4E6"/>
                </a:solidFill>
                <a:latin typeface="Barlow"/>
                <a:ea typeface="Barlow" pitchFamily="34" charset="-122"/>
                <a:cs typeface="Barlow" pitchFamily="34" charset="-120"/>
              </a:rPr>
              <a:t>Personalized product offerings and risk management strategies cater to individual customer needs, leading to greater satisfaction and loyalty.</a:t>
            </a:r>
            <a:endParaRPr lang="en-US" sz="2000">
              <a:latin typeface="Barlow"/>
              <a:ea typeface="Calibri"/>
              <a:cs typeface="Calibri"/>
            </a:endParaRPr>
          </a:p>
        </p:txBody>
      </p:sp>
      <p:sp>
        <p:nvSpPr>
          <p:cNvPr id="12" name="Shape 9"/>
          <p:cNvSpPr/>
          <p:nvPr/>
        </p:nvSpPr>
        <p:spPr>
          <a:xfrm>
            <a:off x="6070175" y="4680109"/>
            <a:ext cx="446484" cy="446484"/>
          </a:xfrm>
          <a:prstGeom prst="roundRect">
            <a:avLst>
              <a:gd name="adj" fmla="val 66680"/>
            </a:avLst>
          </a:prstGeom>
          <a:solidFill>
            <a:srgbClr val="0A081B"/>
          </a:solidFill>
          <a:ln w="22860">
            <a:solidFill>
              <a:srgbClr val="37A7E7"/>
            </a:solidFill>
            <a:prstDash val="solid"/>
          </a:ln>
        </p:spPr>
        <p:txBody>
          <a:bodyPr/>
          <a:lstStyle/>
          <a:p>
            <a:endParaRPr lang="en-US"/>
          </a:p>
        </p:txBody>
      </p:sp>
      <p:sp>
        <p:nvSpPr>
          <p:cNvPr id="13" name="Text 10"/>
          <p:cNvSpPr/>
          <p:nvPr/>
        </p:nvSpPr>
        <p:spPr>
          <a:xfrm>
            <a:off x="6215907" y="4770953"/>
            <a:ext cx="154900" cy="264676"/>
          </a:xfrm>
          <a:prstGeom prst="rect">
            <a:avLst/>
          </a:prstGeom>
          <a:noFill/>
          <a:ln/>
        </p:spPr>
        <p:txBody>
          <a:bodyPr wrap="none" lIns="0" tIns="0" rIns="0" bIns="0" rtlCol="0" anchor="t"/>
          <a:lstStyle/>
          <a:p>
            <a:pPr marL="0" indent="0" algn="ctr">
              <a:lnSpc>
                <a:spcPts val="2050"/>
              </a:lnSpc>
              <a:buNone/>
            </a:pPr>
            <a:r>
              <a:rPr lang="en-US" sz="2050" b="1">
                <a:solidFill>
                  <a:srgbClr val="E0E4E6"/>
                </a:solidFill>
                <a:latin typeface="Spline Sans" pitchFamily="34" charset="0"/>
                <a:ea typeface="Spline Sans" pitchFamily="34" charset="-122"/>
                <a:cs typeface="Spline Sans" pitchFamily="34" charset="-120"/>
              </a:rPr>
              <a:t>3</a:t>
            </a:r>
            <a:endParaRPr lang="en-US" sz="2050"/>
          </a:p>
        </p:txBody>
      </p:sp>
      <p:sp>
        <p:nvSpPr>
          <p:cNvPr id="14" name="Text 11"/>
          <p:cNvSpPr/>
          <p:nvPr/>
        </p:nvSpPr>
        <p:spPr>
          <a:xfrm>
            <a:off x="6715136" y="4735527"/>
            <a:ext cx="4263888" cy="178649"/>
          </a:xfrm>
          <a:prstGeom prst="rect">
            <a:avLst/>
          </a:prstGeom>
          <a:noFill/>
          <a:ln/>
        </p:spPr>
        <p:txBody>
          <a:bodyPr wrap="none" lIns="0" tIns="0" rIns="0" bIns="0" rtlCol="0" anchor="t"/>
          <a:lstStyle/>
          <a:p>
            <a:pPr marL="0" indent="0">
              <a:lnSpc>
                <a:spcPts val="2150"/>
              </a:lnSpc>
              <a:buNone/>
            </a:pPr>
            <a:r>
              <a:rPr lang="en-US" sz="2400" b="1">
                <a:solidFill>
                  <a:srgbClr val="E0E4E6"/>
                </a:solidFill>
                <a:latin typeface="Spline Sans"/>
                <a:ea typeface="Spline Sans" pitchFamily="34" charset="-122"/>
                <a:cs typeface="Spline Sans" pitchFamily="34" charset="-120"/>
              </a:rPr>
              <a:t>Increased Efficiency and Productivity</a:t>
            </a:r>
            <a:endParaRPr lang="en-US" sz="2400">
              <a:latin typeface="Spline Sans"/>
              <a:ea typeface="Calibri"/>
              <a:cs typeface="Calibri"/>
            </a:endParaRPr>
          </a:p>
        </p:txBody>
      </p:sp>
      <p:sp>
        <p:nvSpPr>
          <p:cNvPr id="15" name="Text 12"/>
          <p:cNvSpPr/>
          <p:nvPr/>
        </p:nvSpPr>
        <p:spPr>
          <a:xfrm>
            <a:off x="6715136" y="5074801"/>
            <a:ext cx="7109817" cy="635079"/>
          </a:xfrm>
          <a:prstGeom prst="rect">
            <a:avLst/>
          </a:prstGeom>
          <a:noFill/>
          <a:ln/>
        </p:spPr>
        <p:txBody>
          <a:bodyPr wrap="square" lIns="0" tIns="0" rIns="0" bIns="0" rtlCol="0" anchor="t"/>
          <a:lstStyle/>
          <a:p>
            <a:pPr marL="0" indent="0">
              <a:lnSpc>
                <a:spcPts val="2500"/>
              </a:lnSpc>
              <a:buNone/>
            </a:pPr>
            <a:r>
              <a:rPr lang="en-US" sz="2000">
                <a:solidFill>
                  <a:srgbClr val="E0E4E6"/>
                </a:solidFill>
                <a:latin typeface="Barlow"/>
                <a:ea typeface="Barlow" pitchFamily="34" charset="-122"/>
                <a:cs typeface="Barlow" pitchFamily="34" charset="-120"/>
              </a:rPr>
              <a:t>Automation of risk assessment processes frees up human resources for more strategic tasks, enhancing operational efficiency and cost savings.</a:t>
            </a:r>
            <a:endParaRPr lang="en-US" sz="2000">
              <a:latin typeface="Barlow"/>
              <a:ea typeface="Calibri"/>
              <a:cs typeface="Calibri"/>
            </a:endParaRPr>
          </a:p>
        </p:txBody>
      </p:sp>
      <p:sp>
        <p:nvSpPr>
          <p:cNvPr id="16" name="Shape 13"/>
          <p:cNvSpPr/>
          <p:nvPr/>
        </p:nvSpPr>
        <p:spPr>
          <a:xfrm>
            <a:off x="6070175" y="6131600"/>
            <a:ext cx="446484" cy="446484"/>
          </a:xfrm>
          <a:prstGeom prst="roundRect">
            <a:avLst>
              <a:gd name="adj" fmla="val 66680"/>
            </a:avLst>
          </a:prstGeom>
          <a:solidFill>
            <a:srgbClr val="0A081B"/>
          </a:solidFill>
          <a:ln w="22860">
            <a:solidFill>
              <a:srgbClr val="091231"/>
            </a:solidFill>
            <a:prstDash val="solid"/>
          </a:ln>
        </p:spPr>
        <p:txBody>
          <a:bodyPr/>
          <a:lstStyle/>
          <a:p>
            <a:endParaRPr lang="en-US"/>
          </a:p>
        </p:txBody>
      </p:sp>
      <p:sp>
        <p:nvSpPr>
          <p:cNvPr id="17" name="Text 14"/>
          <p:cNvSpPr/>
          <p:nvPr/>
        </p:nvSpPr>
        <p:spPr>
          <a:xfrm>
            <a:off x="6218646" y="6222444"/>
            <a:ext cx="149543" cy="264676"/>
          </a:xfrm>
          <a:prstGeom prst="rect">
            <a:avLst/>
          </a:prstGeom>
          <a:noFill/>
          <a:ln/>
        </p:spPr>
        <p:txBody>
          <a:bodyPr wrap="none" lIns="0" tIns="0" rIns="0" bIns="0" rtlCol="0" anchor="t"/>
          <a:lstStyle/>
          <a:p>
            <a:pPr marL="0" indent="0" algn="ctr">
              <a:lnSpc>
                <a:spcPts val="2050"/>
              </a:lnSpc>
              <a:buNone/>
            </a:pPr>
            <a:r>
              <a:rPr lang="en-US" sz="2050" b="1">
                <a:solidFill>
                  <a:srgbClr val="E0E4E6"/>
                </a:solidFill>
                <a:latin typeface="Spline Sans" pitchFamily="34" charset="0"/>
                <a:ea typeface="Spline Sans" pitchFamily="34" charset="-122"/>
                <a:cs typeface="Spline Sans" pitchFamily="34" charset="-120"/>
              </a:rPr>
              <a:t>4</a:t>
            </a:r>
            <a:endParaRPr lang="en-US" sz="2050"/>
          </a:p>
        </p:txBody>
      </p:sp>
      <p:sp>
        <p:nvSpPr>
          <p:cNvPr id="18" name="Text 15"/>
          <p:cNvSpPr/>
          <p:nvPr/>
        </p:nvSpPr>
        <p:spPr>
          <a:xfrm>
            <a:off x="6715136" y="6187018"/>
            <a:ext cx="2998904" cy="317193"/>
          </a:xfrm>
          <a:prstGeom prst="rect">
            <a:avLst/>
          </a:prstGeom>
          <a:noFill/>
          <a:ln/>
        </p:spPr>
        <p:txBody>
          <a:bodyPr wrap="none" lIns="0" tIns="0" rIns="0" bIns="0" rtlCol="0" anchor="t"/>
          <a:lstStyle/>
          <a:p>
            <a:pPr marL="0" indent="0">
              <a:lnSpc>
                <a:spcPts val="2150"/>
              </a:lnSpc>
              <a:buNone/>
            </a:pPr>
            <a:r>
              <a:rPr lang="en-US" sz="2400" b="1">
                <a:solidFill>
                  <a:srgbClr val="E0E4E6"/>
                </a:solidFill>
                <a:latin typeface="Spline Sans"/>
                <a:ea typeface="Spline Sans" pitchFamily="34" charset="-122"/>
                <a:cs typeface="Spline Sans" pitchFamily="34" charset="-120"/>
              </a:rPr>
              <a:t>Data-Driven Decision Making</a:t>
            </a:r>
            <a:endParaRPr lang="en-US" sz="2400">
              <a:latin typeface="Spline Sans"/>
            </a:endParaRPr>
          </a:p>
        </p:txBody>
      </p:sp>
      <p:sp>
        <p:nvSpPr>
          <p:cNvPr id="19" name="Text 16"/>
          <p:cNvSpPr/>
          <p:nvPr/>
        </p:nvSpPr>
        <p:spPr>
          <a:xfrm>
            <a:off x="6715136" y="6526292"/>
            <a:ext cx="7109817" cy="635079"/>
          </a:xfrm>
          <a:prstGeom prst="rect">
            <a:avLst/>
          </a:prstGeom>
          <a:noFill/>
          <a:ln/>
        </p:spPr>
        <p:txBody>
          <a:bodyPr wrap="square" lIns="0" tIns="0" rIns="0" bIns="0" rtlCol="0" anchor="t"/>
          <a:lstStyle/>
          <a:p>
            <a:pPr marL="0" indent="0">
              <a:lnSpc>
                <a:spcPts val="2500"/>
              </a:lnSpc>
              <a:buNone/>
            </a:pPr>
            <a:r>
              <a:rPr lang="en-US" sz="2000">
                <a:solidFill>
                  <a:srgbClr val="E0E4E6"/>
                </a:solidFill>
                <a:latin typeface="Barlow"/>
                <a:ea typeface="Barlow" pitchFamily="34" charset="-122"/>
                <a:cs typeface="Barlow" pitchFamily="34" charset="-120"/>
              </a:rPr>
              <a:t>AI provides a wealth of data and insights, empowering banks to make informed decisions based on comprehensive analysis and predictive modeling.</a:t>
            </a:r>
            <a:endParaRPr lang="en-US" sz="2000">
              <a:latin typeface="Barlow"/>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1762" y="780693"/>
            <a:ext cx="6764179" cy="604599"/>
          </a:xfrm>
          <a:prstGeom prst="rect">
            <a:avLst/>
          </a:prstGeom>
          <a:noFill/>
          <a:ln/>
        </p:spPr>
        <p:txBody>
          <a:bodyPr wrap="none" lIns="0" tIns="0" rIns="0" bIns="0" rtlCol="0" anchor="t"/>
          <a:lstStyle/>
          <a:p>
            <a:pPr marL="0" indent="0">
              <a:lnSpc>
                <a:spcPts val="4750"/>
              </a:lnSpc>
              <a:buNone/>
            </a:pPr>
            <a:r>
              <a:rPr lang="en-US" sz="3800" b="1">
                <a:solidFill>
                  <a:srgbClr val="F0FCFF"/>
                </a:solidFill>
                <a:latin typeface="Spline Sans"/>
                <a:ea typeface="Spline Sans" pitchFamily="34" charset="-122"/>
                <a:cs typeface="Spline Sans" pitchFamily="34" charset="-120"/>
              </a:rPr>
              <a:t>Implementation and Demo</a:t>
            </a:r>
            <a:endParaRPr lang="en-US" sz="3800"/>
          </a:p>
        </p:txBody>
      </p:sp>
      <p:pic>
        <p:nvPicPr>
          <p:cNvPr id="4" name="Image 1" descr="preencoded.png"/>
          <p:cNvPicPr>
            <a:picLocks noChangeAspect="1"/>
          </p:cNvPicPr>
          <p:nvPr/>
        </p:nvPicPr>
        <p:blipFill>
          <a:blip r:embed="rId4"/>
          <a:stretch>
            <a:fillRect/>
          </a:stretch>
        </p:blipFill>
        <p:spPr>
          <a:xfrm>
            <a:off x="755455" y="1668796"/>
            <a:ext cx="1101413" cy="1964633"/>
          </a:xfrm>
          <a:prstGeom prst="rect">
            <a:avLst/>
          </a:prstGeom>
        </p:spPr>
      </p:pic>
      <p:sp>
        <p:nvSpPr>
          <p:cNvPr id="5" name="Text 1"/>
          <p:cNvSpPr/>
          <p:nvPr/>
        </p:nvSpPr>
        <p:spPr>
          <a:xfrm>
            <a:off x="2176582" y="1668151"/>
            <a:ext cx="2418636" cy="302181"/>
          </a:xfrm>
          <a:prstGeom prst="rect">
            <a:avLst/>
          </a:prstGeom>
          <a:noFill/>
          <a:ln/>
        </p:spPr>
        <p:txBody>
          <a:bodyPr wrap="none" lIns="0" tIns="0" rIns="0" bIns="0" rtlCol="0" anchor="t"/>
          <a:lstStyle/>
          <a:p>
            <a:pPr>
              <a:lnSpc>
                <a:spcPts val="2350"/>
              </a:lnSpc>
            </a:pPr>
            <a:r>
              <a:rPr lang="en-US" sz="2400" b="1">
                <a:solidFill>
                  <a:srgbClr val="E0E4E6"/>
                </a:solidFill>
                <a:latin typeface="Spline Sans"/>
              </a:rPr>
              <a:t>Solution Design</a:t>
            </a:r>
            <a:endParaRPr lang="en-US" sz="2400">
              <a:ea typeface="Calibri"/>
              <a:cs typeface="Calibri"/>
            </a:endParaRPr>
          </a:p>
        </p:txBody>
      </p:sp>
      <p:sp>
        <p:nvSpPr>
          <p:cNvPr id="6" name="Text 2"/>
          <p:cNvSpPr/>
          <p:nvPr/>
        </p:nvSpPr>
        <p:spPr>
          <a:xfrm>
            <a:off x="2176582" y="2126950"/>
            <a:ext cx="6205657" cy="1044416"/>
          </a:xfrm>
          <a:prstGeom prst="rect">
            <a:avLst/>
          </a:prstGeom>
          <a:noFill/>
          <a:ln/>
        </p:spPr>
        <p:txBody>
          <a:bodyPr wrap="square" lIns="0" tIns="0" rIns="0" bIns="0" rtlCol="0" anchor="t"/>
          <a:lstStyle/>
          <a:p>
            <a:pPr>
              <a:lnSpc>
                <a:spcPts val="2700"/>
              </a:lnSpc>
            </a:pPr>
            <a:r>
              <a:rPr lang="en-US" sz="2000">
                <a:solidFill>
                  <a:srgbClr val="E0E4E6"/>
                </a:solidFill>
                <a:latin typeface="Barlow"/>
                <a:ea typeface="Calibri"/>
                <a:cs typeface="Calibri"/>
              </a:rPr>
              <a:t>It consist the workflow and technical stacks of the solution.</a:t>
            </a:r>
          </a:p>
        </p:txBody>
      </p:sp>
      <p:pic>
        <p:nvPicPr>
          <p:cNvPr id="7" name="Image 2" descr="preencoded.png"/>
          <p:cNvPicPr>
            <a:picLocks noChangeAspect="1"/>
          </p:cNvPicPr>
          <p:nvPr/>
        </p:nvPicPr>
        <p:blipFill>
          <a:blip r:embed="rId5"/>
          <a:stretch>
            <a:fillRect/>
          </a:stretch>
        </p:blipFill>
        <p:spPr>
          <a:xfrm>
            <a:off x="761762" y="3624143"/>
            <a:ext cx="1088350" cy="1912382"/>
          </a:xfrm>
          <a:prstGeom prst="rect">
            <a:avLst/>
          </a:prstGeom>
        </p:spPr>
      </p:pic>
      <p:sp>
        <p:nvSpPr>
          <p:cNvPr id="8" name="Text 3"/>
          <p:cNvSpPr/>
          <p:nvPr/>
        </p:nvSpPr>
        <p:spPr>
          <a:xfrm>
            <a:off x="2163519" y="3632784"/>
            <a:ext cx="2983111" cy="302181"/>
          </a:xfrm>
          <a:prstGeom prst="rect">
            <a:avLst/>
          </a:prstGeom>
          <a:noFill/>
          <a:ln/>
        </p:spPr>
        <p:txBody>
          <a:bodyPr wrap="none" lIns="0" tIns="0" rIns="0" bIns="0" rtlCol="0" anchor="t"/>
          <a:lstStyle/>
          <a:p>
            <a:pPr>
              <a:lnSpc>
                <a:spcPts val="2350"/>
              </a:lnSpc>
            </a:pPr>
            <a:r>
              <a:rPr lang="en-US" sz="2400" b="1">
                <a:solidFill>
                  <a:srgbClr val="E0E4E6"/>
                </a:solidFill>
                <a:latin typeface="Spline Sans"/>
              </a:rPr>
              <a:t>POC </a:t>
            </a:r>
            <a:endParaRPr lang="en-US" sz="2400">
              <a:ea typeface="Calibri"/>
              <a:cs typeface="Calibri"/>
            </a:endParaRPr>
          </a:p>
        </p:txBody>
      </p:sp>
      <p:sp>
        <p:nvSpPr>
          <p:cNvPr id="9" name="Text 4"/>
          <p:cNvSpPr/>
          <p:nvPr/>
        </p:nvSpPr>
        <p:spPr>
          <a:xfrm>
            <a:off x="2163519" y="4065457"/>
            <a:ext cx="6205657" cy="1044416"/>
          </a:xfrm>
          <a:prstGeom prst="rect">
            <a:avLst/>
          </a:prstGeom>
          <a:noFill/>
          <a:ln/>
        </p:spPr>
        <p:txBody>
          <a:bodyPr wrap="square" lIns="0" tIns="0" rIns="0" bIns="0" rtlCol="0" anchor="t"/>
          <a:lstStyle/>
          <a:p>
            <a:pPr>
              <a:lnSpc>
                <a:spcPts val="2700"/>
              </a:lnSpc>
            </a:pPr>
            <a:endParaRPr lang="en-US" sz="2000">
              <a:solidFill>
                <a:srgbClr val="E0E4E6"/>
              </a:solidFill>
              <a:latin typeface="Barlow"/>
              <a:ea typeface="Calibri"/>
              <a:cs typeface="Calibri"/>
            </a:endParaRPr>
          </a:p>
        </p:txBody>
      </p:sp>
      <p:pic>
        <p:nvPicPr>
          <p:cNvPr id="10" name="Image 3" descr="preencoded.png"/>
          <p:cNvPicPr>
            <a:picLocks noChangeAspect="1"/>
          </p:cNvPicPr>
          <p:nvPr/>
        </p:nvPicPr>
        <p:blipFill>
          <a:blip r:embed="rId6"/>
          <a:stretch>
            <a:fillRect/>
          </a:stretch>
        </p:blipFill>
        <p:spPr>
          <a:xfrm>
            <a:off x="761762" y="5536525"/>
            <a:ext cx="1088350" cy="1912382"/>
          </a:xfrm>
          <a:prstGeom prst="rect">
            <a:avLst/>
          </a:prstGeom>
        </p:spPr>
      </p:pic>
      <p:sp>
        <p:nvSpPr>
          <p:cNvPr id="11" name="Text 5"/>
          <p:cNvSpPr/>
          <p:nvPr/>
        </p:nvSpPr>
        <p:spPr>
          <a:xfrm>
            <a:off x="2176582" y="5754172"/>
            <a:ext cx="2895005" cy="302181"/>
          </a:xfrm>
          <a:prstGeom prst="rect">
            <a:avLst/>
          </a:prstGeom>
          <a:noFill/>
          <a:ln/>
        </p:spPr>
        <p:txBody>
          <a:bodyPr wrap="none" lIns="0" tIns="0" rIns="0" bIns="0" rtlCol="0" anchor="t"/>
          <a:lstStyle/>
          <a:p>
            <a:pPr marL="0" indent="0" algn="l">
              <a:lnSpc>
                <a:spcPts val="2350"/>
              </a:lnSpc>
              <a:buNone/>
            </a:pPr>
            <a:r>
              <a:rPr lang="en-US" sz="2400" b="1">
                <a:solidFill>
                  <a:srgbClr val="E0E4E6"/>
                </a:solidFill>
                <a:latin typeface="Spline Sans"/>
              </a:rPr>
              <a:t>Demo</a:t>
            </a:r>
            <a:endParaRPr lang="en-US" sz="2400">
              <a:ea typeface="Calibri"/>
              <a:cs typeface="Calibri"/>
            </a:endParaRPr>
          </a:p>
        </p:txBody>
      </p:sp>
      <p:sp>
        <p:nvSpPr>
          <p:cNvPr id="12" name="Text 6"/>
          <p:cNvSpPr/>
          <p:nvPr/>
        </p:nvSpPr>
        <p:spPr>
          <a:xfrm>
            <a:off x="2176582" y="6186845"/>
            <a:ext cx="6205657" cy="1044416"/>
          </a:xfrm>
          <a:prstGeom prst="rect">
            <a:avLst/>
          </a:prstGeom>
          <a:noFill/>
          <a:ln/>
        </p:spPr>
        <p:txBody>
          <a:bodyPr wrap="square" lIns="0" tIns="0" rIns="0" bIns="0" rtlCol="0" anchor="t"/>
          <a:lstStyle/>
          <a:p>
            <a:pPr>
              <a:lnSpc>
                <a:spcPts val="2700"/>
              </a:lnSpc>
            </a:pPr>
            <a:r>
              <a:rPr lang="en-US" sz="2000">
                <a:solidFill>
                  <a:srgbClr val="E0E4E6"/>
                </a:solidFill>
                <a:latin typeface="Barlow"/>
                <a:ea typeface="Calibri"/>
                <a:cs typeface="Calibri"/>
              </a:rPr>
              <a:t>Demonstration of the POC.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3F69687-3999-53A3-3E6D-7EFE6FFACE46}"/>
              </a:ext>
            </a:extLst>
          </p:cNvPr>
          <p:cNvSpPr/>
          <p:nvPr/>
        </p:nvSpPr>
        <p:spPr>
          <a:xfrm>
            <a:off x="761762" y="780693"/>
            <a:ext cx="6764179" cy="604599"/>
          </a:xfrm>
          <a:prstGeom prst="rect">
            <a:avLst/>
          </a:prstGeom>
          <a:noFill/>
          <a:ln/>
        </p:spPr>
        <p:txBody>
          <a:bodyPr wrap="none" lIns="0" tIns="0" rIns="0" bIns="0" rtlCol="0" anchor="t"/>
          <a:lstStyle/>
          <a:p>
            <a:pPr>
              <a:lnSpc>
                <a:spcPts val="4750"/>
              </a:lnSpc>
            </a:pPr>
            <a:r>
              <a:rPr lang="en-US" sz="3800" b="1">
                <a:solidFill>
                  <a:srgbClr val="F0FCFF"/>
                </a:solidFill>
                <a:latin typeface="Spline Sans"/>
              </a:rPr>
              <a:t>Solution Design</a:t>
            </a:r>
            <a:endParaRPr lang="en-US"/>
          </a:p>
        </p:txBody>
      </p:sp>
      <p:sp>
        <p:nvSpPr>
          <p:cNvPr id="4" name="Rectangle 3">
            <a:extLst>
              <a:ext uri="{FF2B5EF4-FFF2-40B4-BE49-F238E27FC236}">
                <a16:creationId xmlns:a16="http://schemas.microsoft.com/office/drawing/2014/main" id="{D0283079-109C-1B56-C610-9A126F75D5BD}"/>
              </a:ext>
            </a:extLst>
          </p:cNvPr>
          <p:cNvSpPr/>
          <p:nvPr/>
        </p:nvSpPr>
        <p:spPr>
          <a:xfrm>
            <a:off x="3221046" y="1685328"/>
            <a:ext cx="9192985" cy="5515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 </a:t>
            </a:r>
          </a:p>
        </p:txBody>
      </p:sp>
      <p:sp>
        <p:nvSpPr>
          <p:cNvPr id="5" name="TextBox 4">
            <a:extLst>
              <a:ext uri="{FF2B5EF4-FFF2-40B4-BE49-F238E27FC236}">
                <a16:creationId xmlns:a16="http://schemas.microsoft.com/office/drawing/2014/main" id="{39306F93-2B29-CD59-7BC6-B105485B4219}"/>
              </a:ext>
            </a:extLst>
          </p:cNvPr>
          <p:cNvSpPr txBox="1"/>
          <p:nvPr/>
        </p:nvSpPr>
        <p:spPr>
          <a:xfrm>
            <a:off x="3657599" y="2057400"/>
            <a:ext cx="17471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Google Cloud</a:t>
            </a:r>
            <a:endParaRPr lang="en-US"/>
          </a:p>
        </p:txBody>
      </p:sp>
      <p:sp>
        <p:nvSpPr>
          <p:cNvPr id="9" name="Rectangle 8">
            <a:extLst>
              <a:ext uri="{FF2B5EF4-FFF2-40B4-BE49-F238E27FC236}">
                <a16:creationId xmlns:a16="http://schemas.microsoft.com/office/drawing/2014/main" id="{DF00FE3E-A984-D255-0DB2-AED216649F9A}"/>
              </a:ext>
            </a:extLst>
          </p:cNvPr>
          <p:cNvSpPr/>
          <p:nvPr/>
        </p:nvSpPr>
        <p:spPr>
          <a:xfrm>
            <a:off x="3660091" y="2447949"/>
            <a:ext cx="8422828" cy="4419228"/>
          </a:xfrm>
          <a:prstGeom prst="rect">
            <a:avLst/>
          </a:prstGeom>
          <a:ln w="57150">
            <a:solidFill>
              <a:srgbClr val="FFC000"/>
            </a:solidFill>
          </a:ln>
          <a:effectLst>
            <a:outerShdw blurRad="63500" dist="38100" dir="2700000">
              <a:srgbClr val="000000">
                <a:alpha val="40000"/>
              </a:srgb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8E67BAC6-CAE5-6D28-9D67-9AF9F9767DEB}"/>
              </a:ext>
            </a:extLst>
          </p:cNvPr>
          <p:cNvSpPr txBox="1"/>
          <p:nvPr/>
        </p:nvSpPr>
        <p:spPr>
          <a:xfrm>
            <a:off x="3665791" y="2472089"/>
            <a:ext cx="17471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Vertex Studio</a:t>
            </a:r>
            <a:endParaRPr lang="en-US" dirty="0"/>
          </a:p>
        </p:txBody>
      </p:sp>
      <p:sp>
        <p:nvSpPr>
          <p:cNvPr id="13" name="Speech Bubble: Oval 12">
            <a:extLst>
              <a:ext uri="{FF2B5EF4-FFF2-40B4-BE49-F238E27FC236}">
                <a16:creationId xmlns:a16="http://schemas.microsoft.com/office/drawing/2014/main" id="{B9DA286F-5DF6-2F96-E848-B4F8E4CDE3AF}"/>
              </a:ext>
            </a:extLst>
          </p:cNvPr>
          <p:cNvSpPr/>
          <p:nvPr/>
        </p:nvSpPr>
        <p:spPr>
          <a:xfrm>
            <a:off x="388121" y="2845267"/>
            <a:ext cx="2321921" cy="1809206"/>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I am 32 years old with salary 25000/- and no liabilities</a:t>
            </a:r>
            <a:endParaRPr lang="en-US"/>
          </a:p>
        </p:txBody>
      </p:sp>
      <p:cxnSp>
        <p:nvCxnSpPr>
          <p:cNvPr id="19" name="Straight Arrow Connector 18">
            <a:extLst>
              <a:ext uri="{FF2B5EF4-FFF2-40B4-BE49-F238E27FC236}">
                <a16:creationId xmlns:a16="http://schemas.microsoft.com/office/drawing/2014/main" id="{4A27E71C-208C-5DA4-CC0E-62BEDE44EC41}"/>
              </a:ext>
            </a:extLst>
          </p:cNvPr>
          <p:cNvCxnSpPr>
            <a:cxnSpLocks/>
          </p:cNvCxnSpPr>
          <p:nvPr/>
        </p:nvCxnSpPr>
        <p:spPr>
          <a:xfrm flipV="1">
            <a:off x="6804779" y="4103205"/>
            <a:ext cx="2216703" cy="41621"/>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1E8C57A1-D7C2-DD65-6891-22B434FE795F}"/>
              </a:ext>
            </a:extLst>
          </p:cNvPr>
          <p:cNvCxnSpPr>
            <a:cxnSpLocks/>
          </p:cNvCxnSpPr>
          <p:nvPr/>
        </p:nvCxnSpPr>
        <p:spPr>
          <a:xfrm flipH="1">
            <a:off x="9824958" y="4935239"/>
            <a:ext cx="123981" cy="728423"/>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5" name="Connector: Elbow 24">
            <a:extLst>
              <a:ext uri="{FF2B5EF4-FFF2-40B4-BE49-F238E27FC236}">
                <a16:creationId xmlns:a16="http://schemas.microsoft.com/office/drawing/2014/main" id="{9A9615A1-D3E4-5E20-C832-6F9FCC9DD176}"/>
              </a:ext>
            </a:extLst>
          </p:cNvPr>
          <p:cNvCxnSpPr/>
          <p:nvPr/>
        </p:nvCxnSpPr>
        <p:spPr>
          <a:xfrm flipV="1">
            <a:off x="2557703" y="4161778"/>
            <a:ext cx="2851688" cy="914400"/>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12F7342-129F-CB93-FDA8-E8C027418143}"/>
              </a:ext>
            </a:extLst>
          </p:cNvPr>
          <p:cNvCxnSpPr>
            <a:cxnSpLocks/>
          </p:cNvCxnSpPr>
          <p:nvPr/>
        </p:nvCxnSpPr>
        <p:spPr>
          <a:xfrm flipH="1" flipV="1">
            <a:off x="2495710" y="5448136"/>
            <a:ext cx="6679768" cy="526943"/>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logo of a company&#10;&#10;Description automatically generated">
            <a:extLst>
              <a:ext uri="{FF2B5EF4-FFF2-40B4-BE49-F238E27FC236}">
                <a16:creationId xmlns:a16="http://schemas.microsoft.com/office/drawing/2014/main" id="{7E5FC576-48D9-4AD9-CC55-047E1207B4C0}"/>
              </a:ext>
            </a:extLst>
          </p:cNvPr>
          <p:cNvPicPr>
            <a:picLocks noChangeAspect="1"/>
          </p:cNvPicPr>
          <p:nvPr/>
        </p:nvPicPr>
        <p:blipFill>
          <a:blip r:embed="rId2"/>
          <a:stretch>
            <a:fillRect/>
          </a:stretch>
        </p:blipFill>
        <p:spPr>
          <a:xfrm>
            <a:off x="9024666" y="3357562"/>
            <a:ext cx="2276475" cy="1514475"/>
          </a:xfrm>
          <a:prstGeom prst="rect">
            <a:avLst/>
          </a:prstGeom>
        </p:spPr>
      </p:pic>
      <p:pic>
        <p:nvPicPr>
          <p:cNvPr id="11" name="Picture 10" descr="A red and white file with a red circle and a red arrow&#10;&#10;Description automatically generated">
            <a:extLst>
              <a:ext uri="{FF2B5EF4-FFF2-40B4-BE49-F238E27FC236}">
                <a16:creationId xmlns:a16="http://schemas.microsoft.com/office/drawing/2014/main" id="{499ADCEA-488E-D1F8-5284-6C8BE76FBD63}"/>
              </a:ext>
            </a:extLst>
          </p:cNvPr>
          <p:cNvPicPr>
            <a:picLocks noChangeAspect="1"/>
          </p:cNvPicPr>
          <p:nvPr/>
        </p:nvPicPr>
        <p:blipFill>
          <a:blip r:embed="rId3"/>
          <a:stretch>
            <a:fillRect/>
          </a:stretch>
        </p:blipFill>
        <p:spPr>
          <a:xfrm>
            <a:off x="9173664" y="5592806"/>
            <a:ext cx="1338400" cy="1028157"/>
          </a:xfrm>
          <a:prstGeom prst="rect">
            <a:avLst/>
          </a:prstGeom>
        </p:spPr>
      </p:pic>
      <p:pic>
        <p:nvPicPr>
          <p:cNvPr id="14" name="Picture 13" descr="A logo with a flower&#10;&#10;Description automatically generated">
            <a:extLst>
              <a:ext uri="{FF2B5EF4-FFF2-40B4-BE49-F238E27FC236}">
                <a16:creationId xmlns:a16="http://schemas.microsoft.com/office/drawing/2014/main" id="{9F45D47F-9DF9-D971-29C4-340AB10DAEEE}"/>
              </a:ext>
            </a:extLst>
          </p:cNvPr>
          <p:cNvPicPr>
            <a:picLocks noChangeAspect="1"/>
          </p:cNvPicPr>
          <p:nvPr/>
        </p:nvPicPr>
        <p:blipFill>
          <a:blip r:embed="rId4"/>
          <a:stretch>
            <a:fillRect/>
          </a:stretch>
        </p:blipFill>
        <p:spPr>
          <a:xfrm>
            <a:off x="5402851" y="3734752"/>
            <a:ext cx="1669326" cy="877660"/>
          </a:xfrm>
          <a:prstGeom prst="rect">
            <a:avLst/>
          </a:prstGeom>
        </p:spPr>
      </p:pic>
      <p:sp>
        <p:nvSpPr>
          <p:cNvPr id="12" name="Flowchart: Manual Input 11">
            <a:extLst>
              <a:ext uri="{FF2B5EF4-FFF2-40B4-BE49-F238E27FC236}">
                <a16:creationId xmlns:a16="http://schemas.microsoft.com/office/drawing/2014/main" id="{9E3DC1FD-132E-59BE-5473-F33A4D5E8FAA}"/>
              </a:ext>
            </a:extLst>
          </p:cNvPr>
          <p:cNvSpPr/>
          <p:nvPr/>
        </p:nvSpPr>
        <p:spPr>
          <a:xfrm>
            <a:off x="300446" y="4692830"/>
            <a:ext cx="2253342" cy="1012371"/>
          </a:xfrm>
          <a:prstGeom prst="flowChartManualIn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User Input</a:t>
            </a:r>
            <a:endParaRPr lang="en-US" dirty="0"/>
          </a:p>
        </p:txBody>
      </p:sp>
    </p:spTree>
    <p:extLst>
      <p:ext uri="{BB962C8B-B14F-4D97-AF65-F5344CB8AC3E}">
        <p14:creationId xmlns:p14="http://schemas.microsoft.com/office/powerpoint/2010/main" val="3294872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779</Words>
  <Application>Microsoft Office PowerPoint</Application>
  <PresentationFormat>Custom</PresentationFormat>
  <Paragraphs>102</Paragraphs>
  <Slides>13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Barlow</vt:lpstr>
      <vt:lpstr>Arial</vt:lpstr>
      <vt:lpstr>Spline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Anurag BILLAIYA</cp:lastModifiedBy>
  <cp:revision>57</cp:revision>
  <dcterms:created xsi:type="dcterms:W3CDTF">2024-09-18T05:24:41Z</dcterms:created>
  <dcterms:modified xsi:type="dcterms:W3CDTF">2024-09-18T10:10:13Z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86a02c-2dfb-4efe-823f-aa2d1f0e6ab7_Enabled">
    <vt:lpwstr>true</vt:lpwstr>
  </property>
  <property fmtid="{D5CDD505-2E9C-101B-9397-08002B2CF9AE}" pid="3" name="MSIP_Label_3486a02c-2dfb-4efe-823f-aa2d1f0e6ab7_SetDate">
    <vt:lpwstr>2024-09-18T10:04:02Z</vt:lpwstr>
  </property>
  <property fmtid="{D5CDD505-2E9C-101B-9397-08002B2CF9AE}" pid="4" name="MSIP_Label_3486a02c-2dfb-4efe-823f-aa2d1f0e6ab7_Method">
    <vt:lpwstr>Privileged</vt:lpwstr>
  </property>
  <property fmtid="{D5CDD505-2E9C-101B-9397-08002B2CF9AE}" pid="5" name="MSIP_Label_3486a02c-2dfb-4efe-823f-aa2d1f0e6ab7_Name">
    <vt:lpwstr>CLAPUBLIC</vt:lpwstr>
  </property>
  <property fmtid="{D5CDD505-2E9C-101B-9397-08002B2CF9AE}" pid="6" name="MSIP_Label_3486a02c-2dfb-4efe-823f-aa2d1f0e6ab7_SiteId">
    <vt:lpwstr>e0fd434d-ba64-497b-90d2-859c472e1a92</vt:lpwstr>
  </property>
  <property fmtid="{D5CDD505-2E9C-101B-9397-08002B2CF9AE}" pid="7" name="MSIP_Label_3486a02c-2dfb-4efe-823f-aa2d1f0e6ab7_ActionId">
    <vt:lpwstr>337c0823-5dc2-4a45-843b-5411651f1460</vt:lpwstr>
  </property>
  <property fmtid="{D5CDD505-2E9C-101B-9397-08002B2CF9AE}" pid="8" name="MSIP_Label_3486a02c-2dfb-4efe-823f-aa2d1f0e6ab7_ContentBits">
    <vt:lpwstr>2</vt:lpwstr>
  </property>
  <property fmtid="{D5CDD505-2E9C-101B-9397-08002B2CF9AE}" pid="9" name="Classification">
    <vt:lpwstr>PUBLIC</vt:lpwstr>
  </property>
</Properties>
</file>